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3974" r:id="rId2"/>
    <p:sldMasterId id="2147484598" r:id="rId3"/>
  </p:sldMasterIdLst>
  <p:notesMasterIdLst>
    <p:notesMasterId r:id="rId40"/>
  </p:notesMasterIdLst>
  <p:sldIdLst>
    <p:sldId id="256" r:id="rId4"/>
    <p:sldId id="361" r:id="rId5"/>
    <p:sldId id="389" r:id="rId6"/>
    <p:sldId id="401" r:id="rId7"/>
    <p:sldId id="415" r:id="rId8"/>
    <p:sldId id="388" r:id="rId9"/>
    <p:sldId id="358" r:id="rId10"/>
    <p:sldId id="392" r:id="rId11"/>
    <p:sldId id="402" r:id="rId12"/>
    <p:sldId id="356" r:id="rId13"/>
    <p:sldId id="390" r:id="rId14"/>
    <p:sldId id="391" r:id="rId15"/>
    <p:sldId id="395" r:id="rId16"/>
    <p:sldId id="417" r:id="rId17"/>
    <p:sldId id="421" r:id="rId18"/>
    <p:sldId id="429" r:id="rId19"/>
    <p:sldId id="362" r:id="rId20"/>
    <p:sldId id="428" r:id="rId21"/>
    <p:sldId id="430" r:id="rId22"/>
    <p:sldId id="406" r:id="rId23"/>
    <p:sldId id="414" r:id="rId24"/>
    <p:sldId id="425" r:id="rId25"/>
    <p:sldId id="422" r:id="rId26"/>
    <p:sldId id="418" r:id="rId27"/>
    <p:sldId id="419" r:id="rId28"/>
    <p:sldId id="420" r:id="rId29"/>
    <p:sldId id="424" r:id="rId30"/>
    <p:sldId id="397" r:id="rId31"/>
    <p:sldId id="432" r:id="rId32"/>
    <p:sldId id="426" r:id="rId33"/>
    <p:sldId id="409" r:id="rId34"/>
    <p:sldId id="410" r:id="rId35"/>
    <p:sldId id="411" r:id="rId36"/>
    <p:sldId id="412" r:id="rId37"/>
    <p:sldId id="413" r:id="rId38"/>
    <p:sldId id="375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E7"/>
    <a:srgbClr val="F5D9CC"/>
    <a:srgbClr val="E48312"/>
    <a:srgbClr val="182E8A"/>
    <a:srgbClr val="12D846"/>
    <a:srgbClr val="1E22D8"/>
    <a:srgbClr val="384CA3"/>
    <a:srgbClr val="090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36" autoAdjust="0"/>
  </p:normalViewPr>
  <p:slideViewPr>
    <p:cSldViewPr snapToGrid="0">
      <p:cViewPr varScale="1">
        <p:scale>
          <a:sx n="79" d="100"/>
          <a:sy n="79" d="100"/>
        </p:scale>
        <p:origin x="92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CB85F59-DE3B-469A-9F63-158DA228FCD0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513109B-5757-4756-B25A-F1BCBA1E3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1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DA7971-8A67-4C11-9056-161340772FB9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7870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3109B-5757-4756-B25A-F1BCBA1E308B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590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3109B-5757-4756-B25A-F1BCBA1E308B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978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E591D-A6B5-4559-B1EE-3B1C93AEDD3C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EB6BC-A946-41F2-988D-BE8322F038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656A1-EC51-404B-B6D9-96F343B5497D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DF293-2BF5-481C-AE93-C8E85A91A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79E7-5256-49E5-910B-5044CD242181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F6269-F992-40F4-AA7E-3B962B05AA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71FCE-4BAC-43F5-9EFB-269144E48B68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CD1ED-9CF4-4721-AE15-D54118023D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194E7-FDF4-4294-A5E1-FBD50491DD7F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C37E-436A-4C91-AD19-B1563F32E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E2EB-9CDC-435C-8BCA-08B1A7A3D5E7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51A7-3596-4885-80C3-7ECD2A8484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441E1-06FE-4EDE-9B02-84F9885C11CE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16085-54CF-4064-A9AB-A8491298AD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54B48-3B08-4C6D-8E9D-C17A0CBFD252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D9471-3DAC-4A4C-BD19-EC8C27B24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955DB-953D-4057-91D7-228E67F61D69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D4C92-7E23-4DE5-B917-0B9341F66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3473-DC8A-418B-BCBB-7DE06F15A5DF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1617E-E0BB-49FC-8B6D-16861A2B7C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6CD8FBD-240B-4D71-B0D6-25E64BD3C676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398879-F296-4F01-AC3B-CB7F68295E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CA80C-6BB1-419C-96BE-775145C8A046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665A1-A4CF-4051-8FF1-ED0BF5207C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>
              <a:extLst/>
            </a:blip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DD47-7801-4893-8D33-CCBE8A868ADC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8B400-CAC1-4A03-84D8-54F5040D1F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08FBB-E9BC-4AA2-87E8-90C915A2FAAA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75880-22AD-4F40-8249-C65A2ECE27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52E3-4A67-4889-875A-E06874E98A24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3029-CC8E-4450-87D0-16B8FC4F15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066" y="4343400"/>
            <a:ext cx="7406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8724D-E8DC-4847-9706-18A90DA23514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9053E-E143-4C46-840C-F46C3D4A06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0549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93617-4D81-48D3-85AA-62D961CFDEAE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733FE-5BF3-4E30-9747-DB79A762A4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7560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066" y="4343400"/>
            <a:ext cx="7406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2B2F8-8698-4500-9314-BE753197EBFB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B4E31-C3BA-4C2D-A9D0-458B5DAE21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7006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92EE9-6D3D-4472-906B-4CBCE7BF0081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9FD1C-F318-4E27-82A5-72C68FBC60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5175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AF5F7-A8A7-471D-B717-4E0C95D1D971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E9EA5-CA7F-49A6-9E01-AAF92E779C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0207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9ADC0-4820-442A-BF6C-CCF5F005CE4F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085D5-4628-49A8-BFA9-98F93F1B38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3555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967CE-B573-4703-B898-FBE5C157F8B0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726C-3A3F-425F-AB93-1FDBE026A7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666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0D1B4-9DDF-4196-AFB5-C62C48710936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C1CD0-9D6E-4C41-AF29-9CC9AF091F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141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8854" y="6459539"/>
            <a:ext cx="1964531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B41DEA3-60B3-4819-B857-5F2757E17C23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9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799FFB3-36E2-4A2A-B243-0D132B880DC7}" type="slidenum">
              <a:rPr lang="ru-RU" altLang="ru-RU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96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5AA71-5E37-4295-9193-3BF8F0006654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03D75-0835-4695-B8AA-6891F0884B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3108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10D01-CCCE-4F8A-A736-33EC13ED72F8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8CBC4-4025-403D-94D1-28E541C900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225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1619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E07DA-C5B0-49D7-BBEB-3F3A44262FDB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07D64-5E4B-4412-9DF3-B31126792F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802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3C1B-C577-4F02-AB4E-3421DDC2A61C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B6F2D-4670-43D1-839F-6484913A2E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C7DE-130B-4B24-ADAF-B6CC34884F47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714F-904D-4928-BB8F-DE7B26873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0AC53-D091-4884-9F31-DE61757298DC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6447-D0F4-4199-9DB1-3383EB3BB2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F5792-8B8D-409A-8468-CCF90B2842A9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DDAD-917D-40E4-BA06-A11364BF45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5F43F0D-6EEC-4B98-BD03-486D0BE3A498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8DEDBF7-B9AE-4F60-BA76-5D9E7265D1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>
              <a:extLst/>
            </a:blip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893CD-4716-46C7-B40E-0346268A08C9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87461-91FA-4AD6-A8D9-1B02D5F081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7CA0FF-DDC0-4014-B62C-649C0D6588DB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9A1669-D2A6-4DD7-82BA-65CBB3F2B0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76" r:id="rId2"/>
    <p:sldLayoutId id="2147484587" r:id="rId3"/>
    <p:sldLayoutId id="2147484577" r:id="rId4"/>
    <p:sldLayoutId id="2147484578" r:id="rId5"/>
    <p:sldLayoutId id="2147484579" r:id="rId6"/>
    <p:sldLayoutId id="2147484588" r:id="rId7"/>
    <p:sldLayoutId id="2147484589" r:id="rId8"/>
    <p:sldLayoutId id="2147484590" r:id="rId9"/>
    <p:sldLayoutId id="2147484580" r:id="rId10"/>
    <p:sldLayoutId id="2147484591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09C9F3-F919-438A-91F4-695D0CFDE2B3}" type="datetimeFigureOut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3A4C67-893A-4685-86B1-69E1008AFE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81" r:id="rId2"/>
    <p:sldLayoutId id="2147484593" r:id="rId3"/>
    <p:sldLayoutId id="2147484582" r:id="rId4"/>
    <p:sldLayoutId id="2147484583" r:id="rId5"/>
    <p:sldLayoutId id="2147484584" r:id="rId6"/>
    <p:sldLayoutId id="2147484594" r:id="rId7"/>
    <p:sldLayoutId id="2147484595" r:id="rId8"/>
    <p:sldLayoutId id="2147484596" r:id="rId9"/>
    <p:sldLayoutId id="2147484585" r:id="rId10"/>
    <p:sldLayoutId id="2147484597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6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722" y="287339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722" y="1846264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723" y="6459539"/>
            <a:ext cx="18549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C2430FA-EC53-4189-BEEE-28F2012BBF16}" type="datetime1">
              <a:rPr lang="ru-RU"/>
              <a:pPr>
                <a:defRPr/>
              </a:pPr>
              <a:t>11.02.2022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2" y="6459539"/>
            <a:ext cx="3617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929" y="6459539"/>
            <a:ext cx="983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88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F6433F6-E474-4711-B384-3351FAD39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474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79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67866" indent="-67866" algn="l" rtl="0" eaLnBrk="0" fontAlgn="base" hangingPunct="0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6941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425054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4pPr>
      <a:lvl5pPr marL="698897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ksta.ru/podacha-dok-superservi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pk@dksta.ru" TargetMode="External"/><Relationship Id="rId2" Type="http://schemas.openxmlformats.org/officeDocument/2006/relationships/hyperlink" Target="http://www.dksta.ru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://www.dksta.ru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0" y="0"/>
            <a:ext cx="3333749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67375" y="857250"/>
            <a:ext cx="4921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97575" y="3238500"/>
            <a:ext cx="3146425" cy="13731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FF"/>
                </a:solidFill>
                <a:latin typeface="+mn-lt"/>
              </a:rPr>
              <a:t>Учёба в КГТА </a:t>
            </a:r>
            <a:r>
              <a:rPr lang="ru-RU" sz="2800" b="1" dirty="0" smtClean="0">
                <a:solidFill>
                  <a:srgbClr val="FFFFFF"/>
                </a:solidFill>
                <a:latin typeface="+mn-lt"/>
              </a:rPr>
              <a:t>– </a:t>
            </a:r>
            <a:br>
              <a:rPr lang="ru-RU" sz="2800" b="1" dirty="0" smtClean="0">
                <a:solidFill>
                  <a:srgbClr val="FFFFFF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FFFF"/>
                </a:solidFill>
                <a:latin typeface="+mn-lt"/>
              </a:rPr>
              <a:t>начало </a:t>
            </a:r>
            <a:br>
              <a:rPr lang="ru-RU" sz="2800" b="1" dirty="0" smtClean="0">
                <a:solidFill>
                  <a:srgbClr val="FFFFFF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FFFFF"/>
                </a:solidFill>
                <a:latin typeface="+mn-lt"/>
              </a:rPr>
              <a:t>успешной </a:t>
            </a:r>
            <a:r>
              <a:rPr lang="ru-RU" sz="2800" b="1" dirty="0">
                <a:solidFill>
                  <a:srgbClr val="FFFFFF"/>
                </a:solidFill>
                <a:latin typeface="+mn-lt"/>
              </a:rPr>
              <a:t>карьеры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7875" y="906463"/>
            <a:ext cx="3146425" cy="2284412"/>
          </a:xfrm>
        </p:spPr>
        <p:txBody>
          <a:bodyPr rtlCol="0">
            <a:noAutofit/>
          </a:bodyPr>
          <a:lstStyle/>
          <a:p>
            <a:pPr algn="ctr" eaLnBrk="1" fontAlgn="auto" hangingPunct="1">
              <a:defRPr/>
            </a:pPr>
            <a:r>
              <a:rPr lang="ru-RU" sz="2200" b="1" dirty="0">
                <a:solidFill>
                  <a:srgbClr val="FFFFFF"/>
                </a:solidFill>
              </a:rPr>
              <a:t>Ковровская государственная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технологическая академия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FFFF"/>
                </a:solidFill>
              </a:rPr>
              <a:t>имени В.А.Дегтярёва</a:t>
            </a:r>
          </a:p>
        </p:txBody>
      </p:sp>
      <p:sp>
        <p:nvSpPr>
          <p:cNvPr id="15367" name="Прямоугольник 3"/>
          <p:cNvSpPr>
            <a:spLocks noChangeArrowheads="1"/>
          </p:cNvSpPr>
          <p:nvPr/>
        </p:nvSpPr>
        <p:spPr bwMode="auto">
          <a:xfrm>
            <a:off x="1228725" y="6273800"/>
            <a:ext cx="728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3200" b="1" dirty="0">
                <a:solidFill>
                  <a:schemeClr val="bg1"/>
                </a:solidFill>
              </a:rPr>
              <a:t>Учитесь дома – </a:t>
            </a:r>
            <a:r>
              <a:rPr lang="ru-RU" altLang="ru-RU" sz="3200" b="1" dirty="0" err="1">
                <a:solidFill>
                  <a:schemeClr val="bg1"/>
                </a:solidFill>
              </a:rPr>
              <a:t>дома</a:t>
            </a:r>
            <a:r>
              <a:rPr lang="ru-RU" altLang="ru-RU" sz="3200" b="1" dirty="0">
                <a:solidFill>
                  <a:schemeClr val="bg1"/>
                </a:solidFill>
              </a:rPr>
              <a:t> учиться легче!</a:t>
            </a:r>
          </a:p>
        </p:txBody>
      </p:sp>
      <p:pic>
        <p:nvPicPr>
          <p:cNvPr id="9" name="Рисунок 8" descr="Foto_vuza_leto2018_1.jpg"/>
          <p:cNvPicPr>
            <a:picLocks noChangeAspect="1"/>
          </p:cNvPicPr>
          <p:nvPr/>
        </p:nvPicPr>
        <p:blipFill>
          <a:blip r:embed="rId3" cstate="print"/>
          <a:srcRect l="18377" r="18994"/>
          <a:stretch>
            <a:fillRect/>
          </a:stretch>
        </p:blipFill>
        <p:spPr>
          <a:xfrm>
            <a:off x="0" y="0"/>
            <a:ext cx="5810250" cy="6184901"/>
          </a:xfrm>
          <a:prstGeom prst="rect">
            <a:avLst/>
          </a:prstGeom>
        </p:spPr>
      </p:pic>
      <p:pic>
        <p:nvPicPr>
          <p:cNvPr id="11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8" y="104775"/>
            <a:ext cx="1817688" cy="25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045355" y="1457904"/>
            <a:ext cx="1356527" cy="8742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813" y="123825"/>
            <a:ext cx="7085012" cy="14128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accent2"/>
                </a:solidFill>
                <a:latin typeface="+mn-lt"/>
              </a:rPr>
              <a:t>Дни открытых дверей </a:t>
            </a:r>
            <a:br>
              <a:rPr lang="ru-RU" b="1" dirty="0">
                <a:solidFill>
                  <a:schemeClr val="accent2"/>
                </a:solidFill>
                <a:latin typeface="+mn-lt"/>
              </a:rPr>
            </a:br>
            <a:r>
              <a:rPr lang="ru-RU" sz="4000" b="1" dirty="0">
                <a:solidFill>
                  <a:schemeClr val="accent2"/>
                </a:solidFill>
                <a:latin typeface="+mn-lt"/>
              </a:rPr>
              <a:t>для школьников старших </a:t>
            </a:r>
            <a:r>
              <a:rPr lang="ru-RU" sz="4000" b="1" dirty="0" smtClean="0">
                <a:solidFill>
                  <a:schemeClr val="accent2"/>
                </a:solidFill>
                <a:latin typeface="+mn-lt"/>
              </a:rPr>
              <a:t>классов </a:t>
            </a:r>
            <a:r>
              <a:rPr lang="ru-RU" sz="4000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accent2"/>
                </a:solidFill>
                <a:latin typeface="+mn-lt"/>
              </a:rPr>
            </a:br>
            <a:endParaRPr lang="ru-RU" sz="27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7652" name="Рисунок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5" y="123825"/>
            <a:ext cx="8953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111125" y="6396038"/>
            <a:ext cx="8929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 dirty="0">
                <a:solidFill>
                  <a:schemeClr val="bg1"/>
                </a:solidFill>
              </a:rPr>
              <a:t>Отличная возможность познакомиться с будущей 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профессией!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pk\Desktop\XfAuz2DZ7Sg.jpg"/>
          <p:cNvPicPr>
            <a:picLocks noChangeAspect="1" noChangeArrowheads="1"/>
          </p:cNvPicPr>
          <p:nvPr/>
        </p:nvPicPr>
        <p:blipFill>
          <a:blip r:embed="rId3" cstate="print"/>
          <a:srcRect t="3501" b="5913"/>
          <a:stretch>
            <a:fillRect/>
          </a:stretch>
        </p:blipFill>
        <p:spPr bwMode="auto">
          <a:xfrm>
            <a:off x="508539" y="1352147"/>
            <a:ext cx="4267744" cy="2577829"/>
          </a:xfrm>
          <a:prstGeom prst="rect">
            <a:avLst/>
          </a:prstGeom>
          <a:noFill/>
        </p:spPr>
      </p:pic>
      <p:pic>
        <p:nvPicPr>
          <p:cNvPr id="2051" name="Picture 3" descr="C:\Users\pk\Desktop\dSKUmmRaI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3287" y="1299545"/>
            <a:ext cx="4046707" cy="2698332"/>
          </a:xfrm>
          <a:prstGeom prst="rect">
            <a:avLst/>
          </a:prstGeom>
          <a:noFill/>
        </p:spPr>
      </p:pic>
      <p:pic>
        <p:nvPicPr>
          <p:cNvPr id="2052" name="Picture 4" descr="C:\Users\pk\Desktop\jxYGVd1Vzjo.jpg"/>
          <p:cNvPicPr>
            <a:picLocks noChangeAspect="1" noChangeArrowheads="1"/>
          </p:cNvPicPr>
          <p:nvPr/>
        </p:nvPicPr>
        <p:blipFill>
          <a:blip r:embed="rId5" cstate="print"/>
          <a:srcRect t="5649" b="8575"/>
          <a:stretch>
            <a:fillRect/>
          </a:stretch>
        </p:blipFill>
        <p:spPr bwMode="auto">
          <a:xfrm>
            <a:off x="515564" y="4053013"/>
            <a:ext cx="3900789" cy="2231055"/>
          </a:xfrm>
          <a:prstGeom prst="rect">
            <a:avLst/>
          </a:prstGeom>
          <a:noFill/>
        </p:spPr>
      </p:pic>
      <p:pic>
        <p:nvPicPr>
          <p:cNvPr id="2053" name="Picture 5" descr="C:\Users\pk\Desktop\nTTmk17Anog.jpg"/>
          <p:cNvPicPr>
            <a:picLocks noChangeAspect="1" noChangeArrowheads="1"/>
          </p:cNvPicPr>
          <p:nvPr/>
        </p:nvPicPr>
        <p:blipFill>
          <a:blip r:embed="rId6" cstate="print"/>
          <a:srcRect t="15120" b="6736"/>
          <a:stretch>
            <a:fillRect/>
          </a:stretch>
        </p:blipFill>
        <p:spPr bwMode="auto">
          <a:xfrm>
            <a:off x="4591455" y="4036986"/>
            <a:ext cx="4331240" cy="2256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550" y="177800"/>
            <a:ext cx="7600950" cy="12255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latin typeface="+mn-lt"/>
              </a:rPr>
              <a:t>Стопроцентное трудоустройство выпускников</a:t>
            </a:r>
            <a:endParaRPr lang="ru-RU" sz="3600" dirty="0">
              <a:latin typeface="+mn-lt"/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376238" y="1825625"/>
            <a:ext cx="8615362" cy="4022725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ru-RU" altLang="ru-RU" sz="2400" b="1" dirty="0" smtClean="0"/>
              <a:t>  КГТА - один из немногих вузов, поставляющий высококвалифицированные кадры для оборонной отрасли страны. </a:t>
            </a:r>
          </a:p>
          <a:p>
            <a:pPr algn="just">
              <a:buFont typeface="Wingdings" pitchFamily="2" charset="2"/>
              <a:buChar char="q"/>
            </a:pPr>
            <a:r>
              <a:rPr lang="ru-RU" altLang="ru-RU" sz="2400" b="1" dirty="0" smtClean="0"/>
              <a:t>  Самые востребованные работодателями специализации, </a:t>
            </a:r>
            <a:r>
              <a:rPr lang="ru-RU" altLang="ru-RU" sz="2400" b="1" dirty="0" err="1" smtClean="0"/>
              <a:t>практикоориентированные</a:t>
            </a:r>
            <a:r>
              <a:rPr lang="ru-RU" altLang="ru-RU" sz="2400" b="1" dirty="0" smtClean="0"/>
              <a:t> специальности. </a:t>
            </a:r>
          </a:p>
          <a:p>
            <a:pPr algn="just">
              <a:buFont typeface="Wingdings" pitchFamily="2" charset="2"/>
              <a:buChar char="q"/>
            </a:pPr>
            <a:r>
              <a:rPr lang="ru-RU" altLang="ru-RU" sz="2400" b="1" dirty="0" smtClean="0"/>
              <a:t>  Взаимодействие с заводами позволяют трудоустроить студентов уже начиная с 3-го курса.</a:t>
            </a:r>
          </a:p>
          <a:p>
            <a:pPr algn="just">
              <a:buFont typeface="Wingdings" pitchFamily="2" charset="2"/>
              <a:buChar char="q"/>
            </a:pPr>
            <a:r>
              <a:rPr lang="ru-RU" altLang="ru-RU" sz="2400" b="1" dirty="0" smtClean="0"/>
              <a:t>  За время учёбы можно получить одновременно 3 диплома: по технической, экономической и военной специальностям.</a:t>
            </a:r>
          </a:p>
        </p:txBody>
      </p:sp>
      <p:pic>
        <p:nvPicPr>
          <p:cNvPr id="2867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238125"/>
            <a:ext cx="8953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600" y="287338"/>
            <a:ext cx="7680325" cy="12128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latin typeface="+mn-lt"/>
              </a:rPr>
              <a:t>Студенты с 3-го курса  могут совмещать учёбу </a:t>
            </a:r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r>
              <a:rPr lang="ru-RU" sz="2800" b="1" dirty="0" smtClean="0">
                <a:latin typeface="+mn-lt"/>
              </a:rPr>
              <a:t>с </a:t>
            </a:r>
            <a:r>
              <a:rPr lang="ru-RU" sz="2800" b="1" dirty="0">
                <a:latin typeface="+mn-lt"/>
              </a:rPr>
              <a:t>работой на предприятиях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1190624" y="1819275"/>
            <a:ext cx="7953375" cy="4305299"/>
          </a:xfrm>
        </p:spPr>
        <p:txBody>
          <a:bodyPr/>
          <a:lstStyle/>
          <a:p>
            <a:r>
              <a:rPr lang="ru-RU" altLang="ru-RU" b="1" dirty="0" smtClean="0"/>
              <a:t>Конструкторско-технологическое и приборное обеспечение  машиностроительного производства   (ОАО «КЭМЗ»).</a:t>
            </a:r>
          </a:p>
          <a:p>
            <a:r>
              <a:rPr lang="ru-RU" altLang="ru-RU" b="1" dirty="0" smtClean="0"/>
              <a:t>Боевая робототехника и дистанционно управляемое вооружение (ОАО «</a:t>
            </a:r>
            <a:r>
              <a:rPr lang="ru-RU" altLang="ru-RU" b="1" dirty="0" err="1" smtClean="0"/>
              <a:t>ЗиД</a:t>
            </a:r>
            <a:r>
              <a:rPr lang="ru-RU" altLang="ru-RU" b="1" dirty="0" smtClean="0"/>
              <a:t>»). </a:t>
            </a:r>
          </a:p>
          <a:p>
            <a:r>
              <a:rPr lang="ru-RU" altLang="ru-RU" b="1" dirty="0" smtClean="0"/>
              <a:t>Робототехнические системы и комплексы  специального назначения  (АО «ВНИИ «Сигнал)».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altLang="ru-RU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 smtClean="0"/>
              <a:t>Оборудование стартовых комплексов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 smtClean="0"/>
              <a:t>(КБ «Арматура»  - филиал ГКНПЦ им. М.В.Хруничева).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altLang="ru-RU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 smtClean="0"/>
              <a:t>Инновационная медицинская техника и технологии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 smtClean="0"/>
              <a:t>(Первый клинический медицинский центр).</a:t>
            </a:r>
          </a:p>
          <a:p>
            <a:endParaRPr lang="ru-RU" altLang="ru-RU" dirty="0" smtClean="0"/>
          </a:p>
        </p:txBody>
      </p:sp>
      <p:pic>
        <p:nvPicPr>
          <p:cNvPr id="29700" name="Рисунок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5" y="390525"/>
            <a:ext cx="8953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3" y="1879600"/>
            <a:ext cx="6413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8" y="2635250"/>
            <a:ext cx="792162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075" y="3389313"/>
            <a:ext cx="67151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4187825"/>
            <a:ext cx="5730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1084263" y="6272213"/>
            <a:ext cx="7772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 dirty="0">
                <a:solidFill>
                  <a:schemeClr val="bg1"/>
                </a:solidFill>
              </a:rPr>
              <a:t>Отличная возможность трудоустройства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0" y="5057775"/>
            <a:ext cx="1181099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425" y="315913"/>
            <a:ext cx="7007225" cy="10271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>
                <a:latin typeface="+mn-lt"/>
              </a:rPr>
              <a:t>Причины поступать в </a:t>
            </a:r>
            <a:r>
              <a:rPr lang="ru-RU" sz="4000" b="1" dirty="0" smtClean="0">
                <a:latin typeface="+mn-lt"/>
              </a:rPr>
              <a:t>КГТА</a:t>
            </a:r>
            <a:endParaRPr lang="ru-RU" sz="4000" dirty="0">
              <a:latin typeface="+mn-lt"/>
            </a:endParaRP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369888" y="1931988"/>
            <a:ext cx="8701087" cy="430053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altLang="ru-RU" sz="2400" b="1" dirty="0" smtClean="0"/>
              <a:t>  </a:t>
            </a:r>
            <a:r>
              <a:rPr lang="ru-RU" altLang="ru-RU" b="1" dirty="0" smtClean="0"/>
              <a:t>Единственный технический вуз во Владимирском регионе, позволяющий получить  те же специальности, что и в ведущих вузах страны.</a:t>
            </a:r>
          </a:p>
          <a:p>
            <a:pPr>
              <a:buFont typeface="Wingdings" pitchFamily="2" charset="2"/>
              <a:buChar char="q"/>
            </a:pPr>
            <a:r>
              <a:rPr lang="ru-RU" altLang="ru-RU" b="1" dirty="0" smtClean="0"/>
              <a:t>  Бесплатное образование и диплом государственного образца.</a:t>
            </a:r>
          </a:p>
          <a:p>
            <a:pPr>
              <a:buFont typeface="Wingdings" pitchFamily="2" charset="2"/>
              <a:buChar char="q"/>
            </a:pPr>
            <a:r>
              <a:rPr lang="ru-RU" altLang="ru-RU" b="1" dirty="0" smtClean="0"/>
              <a:t>  Высокая социальная поддержка студентов.</a:t>
            </a:r>
          </a:p>
          <a:p>
            <a:pPr>
              <a:buFont typeface="Wingdings" pitchFamily="2" charset="2"/>
              <a:buChar char="q"/>
            </a:pPr>
            <a:r>
              <a:rPr lang="ru-RU" altLang="ru-RU" b="1" dirty="0" smtClean="0"/>
              <a:t>  Единственный во Владимирской области военно-учебный центр.</a:t>
            </a:r>
          </a:p>
          <a:p>
            <a:pPr>
              <a:buFont typeface="Wingdings" pitchFamily="2" charset="2"/>
              <a:buChar char="q"/>
            </a:pPr>
            <a:r>
              <a:rPr lang="ru-RU" altLang="ru-RU" b="1" dirty="0" smtClean="0"/>
              <a:t>  Возможность одновременно с техническим получить второе высшее экономическое или психологическое образование.</a:t>
            </a:r>
          </a:p>
          <a:p>
            <a:pPr>
              <a:buFont typeface="Wingdings" pitchFamily="2" charset="2"/>
              <a:buChar char="q"/>
            </a:pPr>
            <a:r>
              <a:rPr lang="ru-RU" altLang="ru-RU" b="1" dirty="0" smtClean="0"/>
              <a:t>  Стопроцентное трудоустройство после окончания вуза на ведущие предприятия </a:t>
            </a:r>
            <a:r>
              <a:rPr lang="ru-RU" altLang="ru-RU" b="1" dirty="0" err="1" smtClean="0"/>
              <a:t>Коврова</a:t>
            </a:r>
            <a:r>
              <a:rPr lang="ru-RU" altLang="ru-RU" b="1" dirty="0" smtClean="0"/>
              <a:t> и других городов России.</a:t>
            </a: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1400175" y="6273225"/>
            <a:ext cx="66178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3200" b="1" dirty="0">
                <a:solidFill>
                  <a:schemeClr val="bg1"/>
                </a:solidFill>
                <a:latin typeface="+mn-lt"/>
              </a:rPr>
              <a:t>Учитесь дома – </a:t>
            </a:r>
            <a:r>
              <a:rPr lang="ru-RU" altLang="ru-RU" sz="3200" b="1" dirty="0" err="1">
                <a:solidFill>
                  <a:schemeClr val="bg1"/>
                </a:solidFill>
                <a:latin typeface="+mn-lt"/>
              </a:rPr>
              <a:t>дома</a:t>
            </a:r>
            <a:r>
              <a:rPr lang="ru-RU" altLang="ru-RU" sz="3200" b="1" dirty="0">
                <a:solidFill>
                  <a:schemeClr val="bg1"/>
                </a:solidFill>
                <a:latin typeface="+mn-lt"/>
              </a:rPr>
              <a:t> учиться легче!</a:t>
            </a:r>
          </a:p>
        </p:txBody>
      </p:sp>
      <p:pic>
        <p:nvPicPr>
          <p:cNvPr id="3277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185738"/>
            <a:ext cx="113665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Особенности поступления в Академию</a:t>
            </a:r>
            <a:endParaRPr lang="ru-RU" sz="3600" b="1" dirty="0"/>
          </a:p>
        </p:txBody>
      </p:sp>
      <p:pic>
        <p:nvPicPr>
          <p:cNvPr id="6" name="Picture 2" descr="логотип КГ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111" y="1243126"/>
            <a:ext cx="1549234" cy="162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9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7851" y="73845"/>
            <a:ext cx="5016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мест для приема на 1 курс в 2022г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560256"/>
              </p:ext>
            </p:extLst>
          </p:nvPr>
        </p:nvGraphicFramePr>
        <p:xfrm>
          <a:off x="700755" y="399339"/>
          <a:ext cx="7665370" cy="5924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8305">
                  <a:extLst>
                    <a:ext uri="{9D8B030D-6E8A-4147-A177-3AD203B41FA5}">
                      <a16:colId xmlns:a16="http://schemas.microsoft.com/office/drawing/2014/main" xmlns="" val="1322122180"/>
                    </a:ext>
                  </a:extLst>
                </a:gridCol>
                <a:gridCol w="1314240">
                  <a:extLst>
                    <a:ext uri="{9D8B030D-6E8A-4147-A177-3AD203B41FA5}">
                      <a16:colId xmlns:a16="http://schemas.microsoft.com/office/drawing/2014/main" xmlns="" val="2816595527"/>
                    </a:ext>
                  </a:extLst>
                </a:gridCol>
                <a:gridCol w="914889">
                  <a:extLst>
                    <a:ext uri="{9D8B030D-6E8A-4147-A177-3AD203B41FA5}">
                      <a16:colId xmlns:a16="http://schemas.microsoft.com/office/drawing/2014/main" xmlns="" val="3142952595"/>
                    </a:ext>
                  </a:extLst>
                </a:gridCol>
                <a:gridCol w="817936">
                  <a:extLst>
                    <a:ext uri="{9D8B030D-6E8A-4147-A177-3AD203B41FA5}">
                      <a16:colId xmlns:a16="http://schemas.microsoft.com/office/drawing/2014/main" xmlns="" val="3977178487"/>
                    </a:ext>
                  </a:extLst>
                </a:gridCol>
              </a:tblGrid>
              <a:tr h="20035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направлений подготовки (специальности)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Количество мест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8114237"/>
                  </a:ext>
                </a:extLst>
              </a:tr>
              <a:tr h="1049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Бюджетные места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Места по договорам с оплатой стоимости обучения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823184"/>
                  </a:ext>
                </a:extLst>
              </a:tr>
              <a:tr h="19456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ОЧНАЯ ФОРМА ОБУЧЕНИЯ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2931260"/>
                  </a:ext>
                </a:extLst>
              </a:tr>
              <a:tr h="21148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Бакалавриат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9183547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09.03.01 Информатика и вычислительная техника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1278061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12.03.01 Приборостроение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1358784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12.03.05 Лазерная техника и лазерные технологии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0290217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13.03.02 Электроэнергетика и электротехника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3562730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15.03.02 Технологические машины и оборудование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5161991"/>
                  </a:ext>
                </a:extLst>
              </a:tr>
              <a:tr h="32145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15.03.05 Конструкторско-технологическое обеспечение машиностроительных производств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8548705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15.03.06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Мехатроника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и робототехника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0260959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20.03.01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Техносферная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 безопасность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7056465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23.03.02 Наземные транспортно-технологические комплексы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4507469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27.03.04 Управление в технических системах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7008485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37.03.01 Психология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1084130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38.03.01 Экономика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1617339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38.03.02 Менеджмент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3449965"/>
                  </a:ext>
                </a:extLst>
              </a:tr>
              <a:tr h="221131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Специалитет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0564401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17.05.02 Стрелково-пушечное, артиллерийское и ракетное оружие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77783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Магистратура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6997438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15.04.02 Технологические машины и оборудование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20327"/>
                  </a:ext>
                </a:extLst>
              </a:tr>
              <a:tr h="19456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38.04.02 Менеджмент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9205312"/>
                  </a:ext>
                </a:extLst>
              </a:tr>
              <a:tr h="317596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Итого по очной форме обучения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062" marR="5806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0307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5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4929" y="90785"/>
            <a:ext cx="684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вступительных испытаний 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ЕГЭ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327050"/>
              </p:ext>
            </p:extLst>
          </p:nvPr>
        </p:nvGraphicFramePr>
        <p:xfrm>
          <a:off x="629729" y="460118"/>
          <a:ext cx="7873336" cy="5949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0695">
                  <a:extLst>
                    <a:ext uri="{9D8B030D-6E8A-4147-A177-3AD203B41FA5}">
                      <a16:colId xmlns:a16="http://schemas.microsoft.com/office/drawing/2014/main" xmlns="" val="293340200"/>
                    </a:ext>
                  </a:extLst>
                </a:gridCol>
                <a:gridCol w="2127078">
                  <a:extLst>
                    <a:ext uri="{9D8B030D-6E8A-4147-A177-3AD203B41FA5}">
                      <a16:colId xmlns:a16="http://schemas.microsoft.com/office/drawing/2014/main" xmlns="" val="811730605"/>
                    </a:ext>
                  </a:extLst>
                </a:gridCol>
                <a:gridCol w="2395563">
                  <a:extLst>
                    <a:ext uri="{9D8B030D-6E8A-4147-A177-3AD203B41FA5}">
                      <a16:colId xmlns:a16="http://schemas.microsoft.com/office/drawing/2014/main" xmlns="" val="3551974586"/>
                    </a:ext>
                  </a:extLst>
                </a:gridCol>
              </a:tblGrid>
              <a:tr h="853379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400" dirty="0">
                          <a:effectLst/>
                        </a:rPr>
                        <a:t>Направления подготовки (специальности)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400" dirty="0">
                          <a:effectLst/>
                        </a:rPr>
                        <a:t>Обязательные </a:t>
                      </a:r>
                      <a:r>
                        <a:rPr lang="ru-RU" sz="1400" dirty="0" smtClean="0">
                          <a:effectLst/>
                        </a:rPr>
                        <a:t>предметы</a:t>
                      </a:r>
                      <a:endParaRPr lang="ru-RU" sz="1400" dirty="0">
                        <a:effectLst/>
                      </a:endParaRPr>
                    </a:p>
                  </a:txBody>
                  <a:tcPr marL="36438" marR="3643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400" dirty="0">
                          <a:effectLst/>
                        </a:rPr>
                        <a:t>Предметы по выбору (поступающие выбирают один предмет)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extLst>
                  <a:ext uri="{0D108BD9-81ED-4DB2-BD59-A6C34878D82A}">
                    <a16:rowId xmlns:a16="http://schemas.microsoft.com/office/drawing/2014/main" xmlns="" val="486609744"/>
                  </a:ext>
                </a:extLst>
              </a:tr>
              <a:tr h="30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09.03.01 Информатика и вычислительная техника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rowSpan="10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Математика 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(профильный уровень)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Русский язык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rowSpan="10">
                  <a:txBody>
                    <a:bodyPr/>
                    <a:lstStyle/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Физика,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Информатика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extLst>
                  <a:ext uri="{0D108BD9-81ED-4DB2-BD59-A6C34878D82A}">
                    <a16:rowId xmlns:a16="http://schemas.microsoft.com/office/drawing/2014/main" xmlns="" val="4181491755"/>
                  </a:ext>
                </a:extLst>
              </a:tr>
              <a:tr h="152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12.03.01 Приборостроение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6652010"/>
                  </a:ext>
                </a:extLst>
              </a:tr>
              <a:tr h="30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12.03.05 Лазерная техника и лазерные технологии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8197611"/>
                  </a:ext>
                </a:extLst>
              </a:tr>
              <a:tr h="30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13.03.02 Электроэнергетика и электротехника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7939189"/>
                  </a:ext>
                </a:extLst>
              </a:tr>
              <a:tr h="30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15.03.02 Технологические машины и оборудование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1766670"/>
                  </a:ext>
                </a:extLst>
              </a:tr>
              <a:tr h="458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15.03.05 Конструкторско-технологическое обеспечение машиностроительных производств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8578388"/>
                  </a:ext>
                </a:extLst>
              </a:tr>
              <a:tr h="30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15.03.06 Мехатроника и робототехника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7002074"/>
                  </a:ext>
                </a:extLst>
              </a:tr>
              <a:tr h="30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23.03.02 Наземные транспортно-технологические комплексы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391803"/>
                  </a:ext>
                </a:extLst>
              </a:tr>
              <a:tr h="30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27.03.04 Управление в технических системах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7407030"/>
                  </a:ext>
                </a:extLst>
              </a:tr>
              <a:tr h="4582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17.05.02 Стрелково-пушечное, артиллерийское и ракетное оружие (специалитет)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7960335"/>
                  </a:ext>
                </a:extLst>
              </a:tr>
              <a:tr h="565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20.03.01 Техносферная безопасность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Математика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(профильный уровень)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Русский язык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Физика,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Химия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extLst>
                  <a:ext uri="{0D108BD9-81ED-4DB2-BD59-A6C34878D82A}">
                    <a16:rowId xmlns:a16="http://schemas.microsoft.com/office/drawing/2014/main" xmlns="" val="1587584483"/>
                  </a:ext>
                </a:extLst>
              </a:tr>
              <a:tr h="6110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37.03.01 Психология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Русский язык,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Биология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Обществознание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Математика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extLst>
                  <a:ext uri="{0D108BD9-81ED-4DB2-BD59-A6C34878D82A}">
                    <a16:rowId xmlns:a16="http://schemas.microsoft.com/office/drawing/2014/main" xmlns="" val="1828037305"/>
                  </a:ext>
                </a:extLst>
              </a:tr>
              <a:tr h="2421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38.03.01 Экономика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Математика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(профильный уровень)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>
                          <a:effectLst/>
                        </a:rPr>
                        <a:t>Русский язык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Обществознание</a:t>
                      </a:r>
                    </a:p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История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extLst>
                  <a:ext uri="{0D108BD9-81ED-4DB2-BD59-A6C34878D82A}">
                    <a16:rowId xmlns:a16="http://schemas.microsoft.com/office/drawing/2014/main" xmlns="" val="4172656338"/>
                  </a:ext>
                </a:extLst>
              </a:tr>
              <a:tr h="323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38.03.02 Менеджмент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438" marR="364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1085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1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82795" y="1295344"/>
            <a:ext cx="1356527" cy="8742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18758"/>
              </p:ext>
            </p:extLst>
          </p:nvPr>
        </p:nvGraphicFramePr>
        <p:xfrm>
          <a:off x="162561" y="3040913"/>
          <a:ext cx="4081893" cy="3627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8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3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12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Минимальное количество баллов </a:t>
                      </a:r>
                      <a:r>
                        <a:rPr lang="ru-RU" sz="1800" b="1" dirty="0" smtClean="0"/>
                        <a:t>ЕГЭ, </a:t>
                      </a:r>
                      <a:endParaRPr lang="ru-RU" sz="18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необходимое для </a:t>
                      </a:r>
                      <a:r>
                        <a:rPr lang="ru-RU" sz="1800" b="1" dirty="0"/>
                        <a:t>поступления в </a:t>
                      </a:r>
                      <a:r>
                        <a:rPr lang="ru-RU" sz="1800" b="1" dirty="0" smtClean="0"/>
                        <a:t>академию</a:t>
                      </a:r>
                      <a:r>
                        <a:rPr lang="ru-RU" sz="1800" b="1" baseline="0" dirty="0" smtClean="0"/>
                        <a:t> </a:t>
                      </a:r>
                      <a:r>
                        <a:rPr lang="ru-RU" sz="1400" b="1" dirty="0" smtClean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в 2022 году</a:t>
                      </a:r>
                      <a:endParaRPr lang="ru-RU" sz="1800" dirty="0"/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r>
                        <a:rPr lang="ru-RU" altLang="ru-RU" sz="1400" b="1" dirty="0" smtClean="0"/>
                        <a:t>Математика </a:t>
                      </a:r>
                      <a:r>
                        <a:rPr lang="ru-RU" altLang="ru-RU" sz="1300" b="1" dirty="0" smtClean="0"/>
                        <a:t>(профильный уровень)</a:t>
                      </a:r>
                      <a:endParaRPr lang="ru-RU" sz="1300" b="1" dirty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39    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/>
                        <a:t>Русский язык </a:t>
                      </a:r>
                      <a:endParaRPr lang="ru-RU" sz="1400" b="1" dirty="0" smtClean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/>
                        <a:t>Физика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1400" b="1" dirty="0" smtClean="0"/>
                        <a:t>39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/>
                        <a:t>Информатика</a:t>
                      </a:r>
                      <a:endParaRPr lang="ru-RU" sz="1400" b="1" dirty="0" smtClean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1400" b="1" dirty="0" smtClean="0"/>
                        <a:t>44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/>
                        <a:t>Обществознание</a:t>
                      </a:r>
                      <a:endParaRPr lang="ru-RU" sz="1400" b="1" dirty="0" smtClean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1400" b="1" dirty="0" smtClean="0"/>
                        <a:t>45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История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1400" b="1" dirty="0" smtClean="0"/>
                        <a:t>35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Биология</a:t>
                      </a:r>
                      <a:endParaRPr lang="ru-RU" sz="1400" b="1" dirty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1400" b="1" dirty="0" smtClean="0"/>
                        <a:t>39   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697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Химия</a:t>
                      </a:r>
                      <a:endParaRPr lang="ru-RU" sz="1400" b="1" dirty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1400" b="1" dirty="0" smtClean="0"/>
                        <a:t>39</a:t>
                      </a:r>
                      <a:endParaRPr lang="ru-RU" sz="1400" b="1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050" name="Picture 2" descr="C:\Users\pk\Desktop\47e_HpF_G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21" y="121921"/>
            <a:ext cx="4353879" cy="2903154"/>
          </a:xfrm>
          <a:prstGeom prst="rect">
            <a:avLst/>
          </a:prstGeom>
          <a:noFill/>
        </p:spPr>
      </p:pic>
      <p:pic>
        <p:nvPicPr>
          <p:cNvPr id="2051" name="Picture 3" descr="C:\Users\pk\Desktop\AiDhoAGV5bs.jpg"/>
          <p:cNvPicPr>
            <a:picLocks noChangeAspect="1" noChangeArrowheads="1"/>
          </p:cNvPicPr>
          <p:nvPr/>
        </p:nvPicPr>
        <p:blipFill>
          <a:blip r:embed="rId3" cstate="print"/>
          <a:srcRect l="2138" r="16875"/>
          <a:stretch>
            <a:fillRect/>
          </a:stretch>
        </p:blipFill>
        <p:spPr bwMode="auto">
          <a:xfrm>
            <a:off x="4653280" y="96727"/>
            <a:ext cx="4358640" cy="2941113"/>
          </a:xfrm>
          <a:prstGeom prst="rect">
            <a:avLst/>
          </a:prstGeom>
          <a:noFill/>
        </p:spPr>
      </p:pic>
      <p:pic>
        <p:nvPicPr>
          <p:cNvPr id="2052" name="Picture 4" descr="C:\Users\pk\Desktop\mM-4gMP1r6Q.jpg"/>
          <p:cNvPicPr>
            <a:picLocks noChangeAspect="1" noChangeArrowheads="1"/>
          </p:cNvPicPr>
          <p:nvPr/>
        </p:nvPicPr>
        <p:blipFill>
          <a:blip r:embed="rId4" cstate="print"/>
          <a:srcRect r="2836"/>
          <a:stretch>
            <a:fillRect/>
          </a:stretch>
        </p:blipFill>
        <p:spPr bwMode="auto">
          <a:xfrm>
            <a:off x="4681933" y="3169921"/>
            <a:ext cx="4329987" cy="2971482"/>
          </a:xfrm>
          <a:prstGeom prst="rect">
            <a:avLst/>
          </a:prstGeom>
          <a:noFill/>
        </p:spPr>
      </p:pic>
      <p:pic>
        <p:nvPicPr>
          <p:cNvPr id="18462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0358" y="2491423"/>
            <a:ext cx="8953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378133"/>
              </p:ext>
            </p:extLst>
          </p:nvPr>
        </p:nvGraphicFramePr>
        <p:xfrm>
          <a:off x="299963" y="460117"/>
          <a:ext cx="8554340" cy="6398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4003">
                  <a:extLst>
                    <a:ext uri="{9D8B030D-6E8A-4147-A177-3AD203B41FA5}">
                      <a16:colId xmlns:a16="http://schemas.microsoft.com/office/drawing/2014/main" xmlns="" val="2864583503"/>
                    </a:ext>
                  </a:extLst>
                </a:gridCol>
                <a:gridCol w="1108962">
                  <a:extLst>
                    <a:ext uri="{9D8B030D-6E8A-4147-A177-3AD203B41FA5}">
                      <a16:colId xmlns:a16="http://schemas.microsoft.com/office/drawing/2014/main" xmlns="" val="2718820450"/>
                    </a:ext>
                  </a:extLst>
                </a:gridCol>
                <a:gridCol w="1701773">
                  <a:extLst>
                    <a:ext uri="{9D8B030D-6E8A-4147-A177-3AD203B41FA5}">
                      <a16:colId xmlns:a16="http://schemas.microsoft.com/office/drawing/2014/main" xmlns="" val="3901293707"/>
                    </a:ext>
                  </a:extLst>
                </a:gridCol>
                <a:gridCol w="3189602">
                  <a:extLst>
                    <a:ext uri="{9D8B030D-6E8A-4147-A177-3AD203B41FA5}">
                      <a16:colId xmlns:a16="http://schemas.microsoft.com/office/drawing/2014/main" xmlns="" val="1704242866"/>
                    </a:ext>
                  </a:extLst>
                </a:gridCol>
              </a:tblGrid>
              <a:tr h="557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Направления подготовки (специальности)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Обязательные вступительные испытания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Вступительные испытания по выбору.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Поступающие выбирают одно вступительное испытание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1839583294"/>
                  </a:ext>
                </a:extLst>
              </a:tr>
              <a:tr h="372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09.03.01 Информатика и вычислительная техника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>
                          <a:effectLst/>
                        </a:rPr>
                        <a:t>Специальная математика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Программирование.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Информационные технологии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3140993035"/>
                  </a:ext>
                </a:extLst>
              </a:tr>
              <a:tr h="372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12.03.01 Приборостроение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Физические основы оптоэлектроники.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Техническая физика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1555710721"/>
                  </a:ext>
                </a:extLst>
              </a:tr>
              <a:tr h="372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12.03.05 Лазерная техника и лазерные технологии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Техническая физика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Техническая механика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931067925"/>
                  </a:ext>
                </a:extLst>
              </a:tr>
              <a:tr h="484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13.03.02 Электроэнергетика и электротехника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Физические основы электроэнергетики и электротехники.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Техническая физика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3340413246"/>
                  </a:ext>
                </a:extLst>
              </a:tr>
              <a:tr h="741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15.03.02 Технологические машины и оборудование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Основы устройства и элементы </a:t>
                      </a:r>
                      <a:r>
                        <a:rPr lang="ru-RU" sz="1100" kern="1200" dirty="0" err="1">
                          <a:effectLst/>
                        </a:rPr>
                        <a:t>гидро</a:t>
                      </a:r>
                      <a:r>
                        <a:rPr lang="ru-RU" sz="1100" kern="1200" dirty="0">
                          <a:effectLst/>
                        </a:rPr>
                        <a:t>- и </a:t>
                      </a:r>
                      <a:r>
                        <a:rPr lang="ru-RU" sz="1100" kern="1200" dirty="0" err="1">
                          <a:effectLst/>
                        </a:rPr>
                        <a:t>пневмопривода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Физические основы гидравлики.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Техническая механика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1912863556"/>
                  </a:ext>
                </a:extLst>
              </a:tr>
              <a:tr h="732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15.03.05 Конструкторско-технологическое обеспечение машиностроительных производств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Техническая механика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2929159562"/>
                  </a:ext>
                </a:extLst>
              </a:tr>
              <a:tr h="506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>
                          <a:effectLst/>
                        </a:rPr>
                        <a:t>15.03.06 Мехатроника и робототехника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Информационные технологии.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Техническая механика.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Техническая физика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3205191240"/>
                  </a:ext>
                </a:extLst>
              </a:tr>
              <a:tr h="386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23.03.02 Наземные транспортно-технологические комплексы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Техническая механика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3367162027"/>
                  </a:ext>
                </a:extLst>
              </a:tr>
              <a:tr h="372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27.03.04 Управление в технических системах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Техническая физика.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Информационные технологии.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3150659899"/>
                  </a:ext>
                </a:extLst>
              </a:tr>
              <a:tr h="386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17.05.02 Стрелково-пушечное, артиллерийское и ракетное оружие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Детали машин и основы конструирования.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Техническая механика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385376509"/>
                  </a:ext>
                </a:extLst>
              </a:tr>
              <a:tr h="224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20.03.01 Техносферная безопасность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Специальная математика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Основы </a:t>
                      </a:r>
                      <a:r>
                        <a:rPr lang="ru-RU" sz="1100" kern="1200" dirty="0" err="1">
                          <a:effectLst/>
                        </a:rPr>
                        <a:t>техносферной</a:t>
                      </a:r>
                      <a:r>
                        <a:rPr lang="ru-RU" sz="1100" kern="1200" dirty="0">
                          <a:effectLst/>
                        </a:rPr>
                        <a:t> безопасности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1866404069"/>
                  </a:ext>
                </a:extLst>
              </a:tr>
              <a:tr h="169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38.03.01 Экономика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100" dirty="0">
                          <a:effectLst/>
                        </a:rPr>
                        <a:t>Экономические расчёты в организации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Экономика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extLst>
                  <a:ext uri="{0D108BD9-81ED-4DB2-BD59-A6C34878D82A}">
                    <a16:rowId xmlns:a16="http://schemas.microsoft.com/office/drawing/2014/main" xmlns="" val="3054815421"/>
                  </a:ext>
                </a:extLst>
              </a:tr>
              <a:tr h="203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dirty="0">
                          <a:effectLst/>
                        </a:rPr>
                        <a:t>38.03.02 Менеджмент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2852710"/>
                  </a:ext>
                </a:extLst>
              </a:tr>
              <a:tr h="231656"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100" kern="1200" dirty="0">
                          <a:effectLst/>
                        </a:rPr>
                        <a:t>37.03.01 Психология – </a:t>
                      </a:r>
                      <a:r>
                        <a:rPr lang="ru-RU" sz="1100" dirty="0">
                          <a:effectLst/>
                        </a:rPr>
                        <a:t>формой вступительных испытаний на базе СПО является ЕГЭ</a:t>
                      </a:r>
                      <a:r>
                        <a:rPr lang="ru-RU" sz="1100" kern="1200" dirty="0">
                          <a:effectLst/>
                        </a:rPr>
                        <a:t> по общеобразовательным </a:t>
                      </a:r>
                      <a:r>
                        <a:rPr lang="ru-RU" sz="1100" kern="1200" dirty="0" smtClean="0">
                          <a:effectLst/>
                        </a:rPr>
                        <a:t>предметам.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378" marR="24378" marT="373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088698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24929" y="90785"/>
            <a:ext cx="738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вступительных испытаний 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поступающих на базе СПО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2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325" y="358923"/>
            <a:ext cx="7543800" cy="68559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+mn-lt"/>
              </a:rPr>
              <a:t>Минимальное количество баллов 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за вступительные испытания на базе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СПО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необходимое для поступления в Академию 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в 2022г.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330177"/>
              </p:ext>
            </p:extLst>
          </p:nvPr>
        </p:nvGraphicFramePr>
        <p:xfrm>
          <a:off x="822325" y="1110951"/>
          <a:ext cx="7543799" cy="5245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76823">
                  <a:extLst>
                    <a:ext uri="{9D8B030D-6E8A-4147-A177-3AD203B41FA5}">
                      <a16:colId xmlns:a16="http://schemas.microsoft.com/office/drawing/2014/main" xmlns="" val="4038834659"/>
                    </a:ext>
                  </a:extLst>
                </a:gridCol>
                <a:gridCol w="2366976">
                  <a:extLst>
                    <a:ext uri="{9D8B030D-6E8A-4147-A177-3AD203B41FA5}">
                      <a16:colId xmlns:a16="http://schemas.microsoft.com/office/drawing/2014/main" xmlns="" val="3280798564"/>
                    </a:ext>
                  </a:extLst>
                </a:gridCol>
              </a:tblGrid>
              <a:tr h="518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Вступительное испытание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Минимальное количество баллов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74402691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40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9286408"/>
                  </a:ext>
                </a:extLst>
              </a:tr>
              <a:tr h="2739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Специальная математика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9939871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Программирование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1910664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Информационные технологии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5535259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Физические основы гидравлики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7224165"/>
                  </a:ext>
                </a:extLst>
              </a:tr>
              <a:tr h="518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 dirty="0">
                          <a:effectLst/>
                        </a:rPr>
                        <a:t>Основы устройства и элементы </a:t>
                      </a:r>
                      <a:r>
                        <a:rPr lang="ru-RU" sz="1600" kern="1200" dirty="0" err="1">
                          <a:effectLst/>
                        </a:rPr>
                        <a:t>гидро</a:t>
                      </a:r>
                      <a:r>
                        <a:rPr lang="ru-RU" sz="1600" kern="1200" dirty="0">
                          <a:effectLst/>
                        </a:rPr>
                        <a:t>- и </a:t>
                      </a:r>
                      <a:r>
                        <a:rPr lang="ru-RU" sz="1600" kern="1200" dirty="0" err="1">
                          <a:effectLst/>
                        </a:rPr>
                        <a:t>пневмопривода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7461080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Физические основы оптоэлектроники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07681766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Техническая физика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3151483"/>
                  </a:ext>
                </a:extLst>
              </a:tr>
              <a:tr h="5180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Физические основы электроэнергетики и электротехники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1513305"/>
                  </a:ext>
                </a:extLst>
              </a:tr>
              <a:tr h="5212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Техническая механика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2666032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Детали машин и основы конструирования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7939775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>
                          <a:effectLst/>
                        </a:rPr>
                        <a:t>Основы техносферной безопасности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7106582"/>
                  </a:ext>
                </a:extLst>
              </a:tr>
              <a:tr h="2504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>
                          <a:effectLst/>
                        </a:rPr>
                        <a:t>Экономические расчёты в организации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dirty="0">
                          <a:effectLst/>
                        </a:rPr>
                        <a:t>30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42642332"/>
                  </a:ext>
                </a:extLst>
              </a:tr>
              <a:tr h="2676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  <a:tab pos="5850890" algn="l"/>
                        </a:tabLst>
                      </a:pPr>
                      <a:r>
                        <a:rPr lang="ru-RU" sz="1600" kern="1200" dirty="0">
                          <a:effectLst/>
                        </a:rPr>
                        <a:t>Экономика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2258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4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6397625"/>
            <a:ext cx="9083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b="1" dirty="0">
                <a:solidFill>
                  <a:schemeClr val="bg1"/>
                </a:solidFill>
              </a:rPr>
              <a:t>Вуз позволяет получить </a:t>
            </a:r>
            <a:r>
              <a:rPr lang="ru-RU" altLang="ru-RU" sz="2400" b="1" dirty="0">
                <a:solidFill>
                  <a:schemeClr val="bg1"/>
                </a:solidFill>
              </a:rPr>
              <a:t>бесплатное</a:t>
            </a:r>
            <a:r>
              <a:rPr lang="ru-RU" altLang="ru-RU" b="1" dirty="0">
                <a:solidFill>
                  <a:schemeClr val="bg1"/>
                </a:solidFill>
              </a:rPr>
              <a:t> образование  - </a:t>
            </a:r>
            <a:r>
              <a:rPr lang="ru-RU" altLang="ru-RU" b="1" dirty="0" smtClean="0">
                <a:solidFill>
                  <a:srgbClr val="00B050"/>
                </a:solidFill>
              </a:rPr>
              <a:t>249 </a:t>
            </a:r>
            <a:r>
              <a:rPr lang="ru-RU" altLang="ru-RU" b="1" dirty="0">
                <a:solidFill>
                  <a:srgbClr val="00B050"/>
                </a:solidFill>
              </a:rPr>
              <a:t>бюджетных </a:t>
            </a:r>
            <a:r>
              <a:rPr lang="ru-RU" altLang="ru-RU" b="1" dirty="0" smtClean="0">
                <a:solidFill>
                  <a:srgbClr val="00B050"/>
                </a:solidFill>
              </a:rPr>
              <a:t>места </a:t>
            </a:r>
            <a:r>
              <a:rPr lang="ru-RU" altLang="ru-RU" b="1" dirty="0">
                <a:solidFill>
                  <a:srgbClr val="00B050"/>
                </a:solidFill>
              </a:rPr>
              <a:t>в </a:t>
            </a:r>
            <a:r>
              <a:rPr lang="ru-RU" altLang="ru-RU" b="1" dirty="0" smtClean="0">
                <a:solidFill>
                  <a:srgbClr val="00B050"/>
                </a:solidFill>
              </a:rPr>
              <a:t>2022 </a:t>
            </a:r>
            <a:r>
              <a:rPr lang="ru-RU" altLang="ru-RU" b="1" dirty="0">
                <a:solidFill>
                  <a:srgbClr val="00B050"/>
                </a:solidFill>
              </a:rPr>
              <a:t>году</a:t>
            </a:r>
          </a:p>
        </p:txBody>
      </p:sp>
      <p:sp>
        <p:nvSpPr>
          <p:cNvPr id="16389" name="Прямоугольник 1"/>
          <p:cNvSpPr>
            <a:spLocks noChangeArrowheads="1"/>
          </p:cNvSpPr>
          <p:nvPr/>
        </p:nvSpPr>
        <p:spPr bwMode="auto">
          <a:xfrm>
            <a:off x="681038" y="238125"/>
            <a:ext cx="35067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ctr" eaLnBrk="0" hangingPunct="0"/>
            <a:r>
              <a:rPr lang="ru-RU" altLang="ru-RU" sz="2800" b="1" dirty="0">
                <a:latin typeface="Calibri Light" pitchFamily="34" charset="0"/>
                <a:cs typeface="Times New Roman" pitchFamily="18" charset="0"/>
              </a:rPr>
              <a:t>Образование в КГТА</a:t>
            </a:r>
          </a:p>
        </p:txBody>
      </p:sp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4219575" y="3644900"/>
            <a:ext cx="49244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b="1" dirty="0"/>
              <a:t>Обучение ведется на 3-х факультетах:</a:t>
            </a:r>
          </a:p>
          <a:p>
            <a:pPr eaLnBrk="0" hangingPunct="0"/>
            <a:endParaRPr lang="ru-RU" altLang="ru-RU" dirty="0"/>
          </a:p>
          <a:p>
            <a:pPr eaLnBrk="0" hangingPunct="0">
              <a:buFont typeface="Wingdings" pitchFamily="2" charset="2"/>
              <a:buChar char="Ø"/>
            </a:pPr>
            <a:r>
              <a:rPr lang="ru-RU" altLang="ru-RU" dirty="0"/>
              <a:t>механико-технологический </a:t>
            </a:r>
            <a:r>
              <a:rPr lang="ru-RU" altLang="ru-RU" dirty="0" smtClean="0"/>
              <a:t>факультет - МТФ </a:t>
            </a:r>
            <a:endParaRPr lang="ru-RU" altLang="ru-RU" dirty="0"/>
          </a:p>
          <a:p>
            <a:pPr eaLnBrk="0" hangingPunct="0">
              <a:buFont typeface="Wingdings" pitchFamily="2" charset="2"/>
              <a:buChar char="Ø"/>
            </a:pPr>
            <a:r>
              <a:rPr lang="ru-RU" altLang="ru-RU" dirty="0"/>
              <a:t>факультет автоматики и электроники </a:t>
            </a:r>
            <a:r>
              <a:rPr lang="ru-RU" altLang="ru-RU" dirty="0" smtClean="0"/>
              <a:t>- </a:t>
            </a:r>
            <a:r>
              <a:rPr lang="ru-RU" altLang="ru-RU" dirty="0" err="1" smtClean="0"/>
              <a:t>ФАиЭ</a:t>
            </a:r>
            <a:r>
              <a:rPr lang="ru-RU" altLang="ru-RU" dirty="0" smtClean="0"/>
              <a:t> </a:t>
            </a:r>
            <a:endParaRPr lang="ru-RU" altLang="ru-RU" dirty="0"/>
          </a:p>
          <a:p>
            <a:pPr eaLnBrk="0" hangingPunct="0">
              <a:buFont typeface="Wingdings" pitchFamily="2" charset="2"/>
              <a:buChar char="Ø"/>
            </a:pPr>
            <a:r>
              <a:rPr lang="ru-RU" altLang="ru-RU" dirty="0"/>
              <a:t>факультет экономики и </a:t>
            </a:r>
            <a:r>
              <a:rPr lang="ru-RU" altLang="ru-RU" dirty="0" smtClean="0"/>
              <a:t>менеджмента - </a:t>
            </a:r>
            <a:r>
              <a:rPr lang="ru-RU" altLang="ru-RU" dirty="0" err="1" smtClean="0"/>
              <a:t>ФЭиМ</a:t>
            </a:r>
            <a:endParaRPr lang="ru-RU" altLang="ru-RU" dirty="0"/>
          </a:p>
          <a:p>
            <a:pPr eaLnBrk="0" hangingPunct="0"/>
            <a:endParaRPr lang="ru-RU" altLang="ru-RU" dirty="0"/>
          </a:p>
          <a:p>
            <a:pPr eaLnBrk="0" hangingPunct="0"/>
            <a:r>
              <a:rPr lang="ru-RU" altLang="ru-RU" b="1" dirty="0"/>
              <a:t>Вуз реализует </a:t>
            </a:r>
            <a:r>
              <a:rPr lang="ru-RU" altLang="ru-RU" b="1" dirty="0" smtClean="0"/>
              <a:t>23 образовательные программы </a:t>
            </a:r>
            <a:r>
              <a:rPr lang="ru-RU" altLang="ru-RU" b="1" dirty="0"/>
              <a:t>высшего образования</a:t>
            </a:r>
            <a:endParaRPr lang="ru-RU" altLang="ru-RU" dirty="0"/>
          </a:p>
          <a:p>
            <a:pPr eaLnBrk="0" hangingPunct="0"/>
            <a:endParaRPr lang="ru-RU" altLang="ru-RU" dirty="0"/>
          </a:p>
        </p:txBody>
      </p:sp>
      <p:sp>
        <p:nvSpPr>
          <p:cNvPr id="16391" name="TextBox 3"/>
          <p:cNvSpPr txBox="1">
            <a:spLocks noChangeArrowheads="1"/>
          </p:cNvSpPr>
          <p:nvPr/>
        </p:nvSpPr>
        <p:spPr bwMode="auto">
          <a:xfrm>
            <a:off x="285750" y="1384300"/>
            <a:ext cx="4206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b="1" dirty="0"/>
              <a:t>Вуз имеет государственную лицензию </a:t>
            </a:r>
            <a:r>
              <a:rPr lang="ru-RU" altLang="ru-RU" dirty="0"/>
              <a:t>на право осуществления образовательной деятельности и выдаёт </a:t>
            </a:r>
            <a:r>
              <a:rPr lang="ru-RU" altLang="ru-RU" b="1" dirty="0"/>
              <a:t>диплом государственного образца. </a:t>
            </a:r>
          </a:p>
        </p:txBody>
      </p:sp>
      <p:pic>
        <p:nvPicPr>
          <p:cNvPr id="16392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8" y="104775"/>
            <a:ext cx="8953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pk\Desktop\bRweiOn5Z_U.jpg"/>
          <p:cNvPicPr>
            <a:picLocks noChangeAspect="1" noChangeArrowheads="1"/>
          </p:cNvPicPr>
          <p:nvPr/>
        </p:nvPicPr>
        <p:blipFill>
          <a:blip r:embed="rId4" cstate="print"/>
          <a:srcRect l="5045" t="33469" r="4781" b="8136"/>
          <a:stretch>
            <a:fillRect/>
          </a:stretch>
        </p:blipFill>
        <p:spPr bwMode="auto">
          <a:xfrm>
            <a:off x="4496959" y="1058493"/>
            <a:ext cx="4494641" cy="1943101"/>
          </a:xfrm>
          <a:prstGeom prst="rect">
            <a:avLst/>
          </a:prstGeom>
          <a:noFill/>
        </p:spPr>
      </p:pic>
      <p:pic>
        <p:nvPicPr>
          <p:cNvPr id="1027" name="Picture 3" descr="C:\Users\pk\Desktop\pQbSzmo4Oc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87" y="3112848"/>
            <a:ext cx="3956941" cy="2641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03517"/>
            <a:ext cx="8496300" cy="3968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Интервалы баллов зачисленных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 2021 году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600219"/>
              </p:ext>
            </p:extLst>
          </p:nvPr>
        </p:nvGraphicFramePr>
        <p:xfrm>
          <a:off x="1030953" y="430105"/>
          <a:ext cx="7082094" cy="5678254"/>
        </p:xfrm>
        <a:graphic>
          <a:graphicData uri="http://schemas.openxmlformats.org/drawingml/2006/table">
            <a:tbl>
              <a:tblPr/>
              <a:tblGrid>
                <a:gridCol w="54956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6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45001"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направлений подготовки (специальности)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Интервалы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баллов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2021г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(из 300)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8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09.03.01 Информатика и вычислительная техника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149-285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5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12.03.01 Приборостроение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138-307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0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12.03.05 Лазерная техника и лазерные технологии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184 - 285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4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13.03.02 Электроэнергетика и электротехника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128 - 281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82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15.03.02 Технологические машины и оборудование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134 - 271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5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15.03.05 Конструкторско-технологическое обеспечение машиностроительных производств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139 - 284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6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15.03.06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Мехатроника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и робототехника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140 - 277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8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20.03.01 Техносферная безопасность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150 - 294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23.03.02 Наземные транспортно-технологические комплексы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43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27.03.04 Управление в технических системах 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162 - 286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97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17.05.02 Стрелково-пушечное, артиллерийское и ракетное оружие</a:t>
                      </a: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145 - 241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76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38.03.01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Экономика (контракт)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161 - 310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35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38.03.02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Менеджмент (контракт)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143-245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35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37.03.01 Психология(контракт)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2" marR="2702" marT="27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156-267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265695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еография приема зачисленных КГТА 2017-2019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871"/>
          <a:stretch>
            <a:fillRect/>
          </a:stretch>
        </p:blipFill>
        <p:spPr>
          <a:xfrm>
            <a:off x="571368" y="857250"/>
            <a:ext cx="7899754" cy="5143500"/>
          </a:xfrm>
        </p:spPr>
      </p:pic>
    </p:spTree>
    <p:extLst>
      <p:ext uri="{BB962C8B-B14F-4D97-AF65-F5344CB8AC3E}">
        <p14:creationId xmlns:p14="http://schemas.microsoft.com/office/powerpoint/2010/main" val="1167850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0100" y="2167120"/>
            <a:ext cx="7684477" cy="3263504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buNone/>
              <a:tabLst>
                <a:tab pos="4252913" algn="l"/>
                <a:tab pos="4387454" algn="l"/>
              </a:tabLst>
            </a:pP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Предельное количество вузов, в которые поступающий вправе одновременно </a:t>
            </a:r>
            <a:r>
              <a:rPr lang="ru-RU" alt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поступать, - 5.</a:t>
            </a:r>
          </a:p>
          <a:p>
            <a:pPr algn="just">
              <a:lnSpc>
                <a:spcPct val="150000"/>
              </a:lnSpc>
              <a:buNone/>
              <a:tabLst>
                <a:tab pos="4252913" algn="l"/>
                <a:tab pos="4387454" algn="l"/>
              </a:tabLst>
            </a:pPr>
            <a:r>
              <a:rPr lang="ru-RU" alt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Предельное количество специальностей и (или) направлений подготовки, по которым поступающий вправе одновременно участвовать в конкурсе </a:t>
            </a:r>
            <a:r>
              <a:rPr lang="ru-RU" alt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в Академии, - 10.</a:t>
            </a:r>
          </a:p>
          <a:p>
            <a:pPr algn="just">
              <a:lnSpc>
                <a:spcPct val="150000"/>
              </a:lnSpc>
              <a:buNone/>
              <a:tabLst>
                <a:tab pos="4252913" algn="l"/>
                <a:tab pos="4387454" algn="l"/>
              </a:tabLst>
            </a:pPr>
            <a:r>
              <a:rPr lang="ru-RU" altLang="ru-RU" dirty="0" smtClean="0"/>
              <a:t>Зачисление возможно при наличии в вузе </a:t>
            </a:r>
            <a:r>
              <a:rPr lang="ru-RU" altLang="ru-RU" b="1" dirty="0" smtClean="0">
                <a:solidFill>
                  <a:srgbClr val="FF0000"/>
                </a:solidFill>
              </a:rPr>
              <a:t>оригинала документа об образовании (аттестат или диплом) </a:t>
            </a:r>
            <a:r>
              <a:rPr lang="ru-RU" altLang="ru-RU" dirty="0" smtClean="0"/>
              <a:t>и заявления о согласии на зачисление. Поступающий может подать заявление </a:t>
            </a:r>
            <a:r>
              <a:rPr lang="ru-RU" altLang="ru-RU" b="1" dirty="0" smtClean="0">
                <a:solidFill>
                  <a:srgbClr val="FF0000"/>
                </a:solidFill>
              </a:rPr>
              <a:t>о согласии на зачисление не более 5 раз (отзывая предыдущее).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6238" y="631315"/>
            <a:ext cx="6840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На сколько направлений подготовки можно подавать заявления?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053" y="233800"/>
            <a:ext cx="796404" cy="113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66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807" y="380602"/>
            <a:ext cx="5657850" cy="3238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2060"/>
                </a:solidFill>
                <a:latin typeface="+mn-lt"/>
              </a:rPr>
              <a:t>Сроки приема документов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184547" y="905608"/>
            <a:ext cx="8823722" cy="4902261"/>
          </a:xfrm>
        </p:spPr>
        <p:txBody>
          <a:bodyPr rtlCol="0">
            <a:noAutofit/>
          </a:bodyPr>
          <a:lstStyle/>
          <a:p>
            <a:pPr marL="68580" indent="-68580" algn="just" eaLnBrk="1" fontAlgn="auto" hangingPunct="1"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Прием заявлений поступающих на первый курс на все формы обучения начинается 20 июня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2022г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algn="just" eaLnBrk="1" hangingPunct="1">
              <a:defRPr/>
            </a:pPr>
            <a:r>
              <a:rPr lang="ru-RU" sz="1600" b="1" dirty="0"/>
              <a:t>Сроки завершения приёма</a:t>
            </a:r>
            <a:r>
              <a:rPr lang="ru-RU" sz="1600" dirty="0"/>
              <a:t> документов </a:t>
            </a:r>
            <a:r>
              <a:rPr lang="ru-RU" sz="1600" dirty="0">
                <a:solidFill>
                  <a:schemeClr val="tx1"/>
                </a:solidFill>
              </a:rPr>
              <a:t>на программы </a:t>
            </a:r>
            <a:r>
              <a:rPr lang="ru-RU" sz="1600" b="1" u="sng" dirty="0" err="1">
                <a:solidFill>
                  <a:srgbClr val="384CA3"/>
                </a:solidFill>
              </a:rPr>
              <a:t>бакалавриата</a:t>
            </a:r>
            <a:r>
              <a:rPr lang="ru-RU" sz="1600" b="1" u="sng" dirty="0">
                <a:solidFill>
                  <a:srgbClr val="384CA3"/>
                </a:solidFill>
              </a:rPr>
              <a:t> и </a:t>
            </a:r>
            <a:r>
              <a:rPr lang="ru-RU" sz="1600" b="1" u="sng" dirty="0" err="1">
                <a:solidFill>
                  <a:srgbClr val="384CA3"/>
                </a:solidFill>
              </a:rPr>
              <a:t>специалитета</a:t>
            </a:r>
            <a:r>
              <a:rPr lang="ru-RU" sz="1600" u="sng" dirty="0"/>
              <a:t>:</a:t>
            </a:r>
            <a:endParaRPr lang="ru-RU" sz="1600" dirty="0"/>
          </a:p>
          <a:p>
            <a:pPr algn="just" eaLnBrk="1" hangingPunct="1">
              <a:defRPr/>
            </a:pPr>
            <a:r>
              <a:rPr lang="ru-RU" sz="1600" b="1" u="sng" dirty="0">
                <a:solidFill>
                  <a:srgbClr val="C00000"/>
                </a:solidFill>
              </a:rPr>
              <a:t>На бюджетные места</a:t>
            </a:r>
            <a:r>
              <a:rPr lang="ru-RU" sz="1600" dirty="0">
                <a:solidFill>
                  <a:srgbClr val="C00000"/>
                </a:solidFill>
              </a:rPr>
              <a:t> на </a:t>
            </a:r>
            <a:r>
              <a:rPr lang="ru-RU" sz="1600" b="1" dirty="0">
                <a:solidFill>
                  <a:srgbClr val="C00000"/>
                </a:solidFill>
              </a:rPr>
              <a:t>очную</a:t>
            </a:r>
            <a:r>
              <a:rPr lang="ru-RU" sz="1600" b="1" dirty="0"/>
              <a:t> </a:t>
            </a:r>
            <a:r>
              <a:rPr lang="ru-RU" sz="1600" dirty="0"/>
              <a:t>форму обучения:</a:t>
            </a:r>
          </a:p>
          <a:p>
            <a:pPr algn="just" eaLnBrk="1" hangingPunct="1">
              <a:defRPr/>
            </a:pPr>
            <a:r>
              <a:rPr lang="ru-RU" sz="1600" b="1" dirty="0">
                <a:solidFill>
                  <a:srgbClr val="C00000"/>
                </a:solidFill>
              </a:rPr>
              <a:t>- </a:t>
            </a:r>
            <a:r>
              <a:rPr lang="ru-RU" sz="1600" b="1" dirty="0" smtClean="0">
                <a:solidFill>
                  <a:srgbClr val="C00000"/>
                </a:solidFill>
              </a:rPr>
              <a:t>11 </a:t>
            </a:r>
            <a:r>
              <a:rPr lang="ru-RU" sz="1600" b="1" dirty="0">
                <a:solidFill>
                  <a:srgbClr val="C00000"/>
                </a:solidFill>
              </a:rPr>
              <a:t>июля 2022г.</a:t>
            </a:r>
            <a:r>
              <a:rPr lang="ru-RU" sz="1600" b="1" dirty="0"/>
              <a:t> – </a:t>
            </a:r>
            <a:r>
              <a:rPr lang="ru-RU" sz="1600" dirty="0"/>
              <a:t>для лиц, поступающих на обучение</a:t>
            </a:r>
            <a:r>
              <a:rPr lang="ru-RU" sz="1600" b="1" dirty="0"/>
              <a:t> с прохождением вступительных испытаний, проводимых Академией самостоятельно</a:t>
            </a:r>
            <a:r>
              <a:rPr lang="ru-RU" sz="1600" dirty="0"/>
              <a:t>;</a:t>
            </a:r>
          </a:p>
          <a:p>
            <a:pPr algn="just" eaLnBrk="1" hangingPunct="1">
              <a:defRPr/>
            </a:pPr>
            <a:r>
              <a:rPr lang="ru-RU" sz="1600" b="1" dirty="0">
                <a:solidFill>
                  <a:srgbClr val="C00000"/>
                </a:solidFill>
              </a:rPr>
              <a:t>- </a:t>
            </a:r>
            <a:r>
              <a:rPr lang="ru-RU" sz="1600" b="1" dirty="0" smtClean="0">
                <a:solidFill>
                  <a:srgbClr val="C00000"/>
                </a:solidFill>
              </a:rPr>
              <a:t>25 </a:t>
            </a:r>
            <a:r>
              <a:rPr lang="ru-RU" sz="1600" b="1" dirty="0">
                <a:solidFill>
                  <a:srgbClr val="C00000"/>
                </a:solidFill>
              </a:rPr>
              <a:t>июля 2022г.</a:t>
            </a:r>
            <a:r>
              <a:rPr lang="ru-RU" sz="1600" b="1" dirty="0"/>
              <a:t> </a:t>
            </a:r>
            <a:r>
              <a:rPr lang="ru-RU" sz="1600" dirty="0"/>
              <a:t>– для лиц, поступающих </a:t>
            </a:r>
            <a:r>
              <a:rPr lang="ru-RU" sz="1600" b="1" dirty="0"/>
              <a:t>только по результатам ЕГЭ</a:t>
            </a:r>
            <a:r>
              <a:rPr lang="ru-RU" sz="1600" dirty="0"/>
              <a:t>;</a:t>
            </a:r>
          </a:p>
          <a:p>
            <a:pPr algn="just" eaLnBrk="1" hangingPunct="1">
              <a:defRPr/>
            </a:pPr>
            <a:r>
              <a:rPr lang="ru-RU" sz="1600" dirty="0"/>
              <a:t> </a:t>
            </a:r>
            <a:r>
              <a:rPr lang="ru-RU" sz="1600" b="1" u="sng" dirty="0">
                <a:solidFill>
                  <a:srgbClr val="C00000"/>
                </a:solidFill>
              </a:rPr>
              <a:t>На места по</a:t>
            </a:r>
            <a:r>
              <a:rPr lang="ru-RU" sz="1600" u="sng" dirty="0">
                <a:solidFill>
                  <a:srgbClr val="C00000"/>
                </a:solidFill>
              </a:rPr>
              <a:t> </a:t>
            </a:r>
            <a:r>
              <a:rPr lang="ru-RU" sz="1600" b="1" u="sng" dirty="0">
                <a:solidFill>
                  <a:srgbClr val="C00000"/>
                </a:solidFill>
              </a:rPr>
              <a:t>договорам об образовании</a:t>
            </a:r>
            <a:r>
              <a:rPr lang="ru-RU" sz="1600" dirty="0">
                <a:solidFill>
                  <a:srgbClr val="C00000"/>
                </a:solidFill>
              </a:rPr>
              <a:t>  </a:t>
            </a:r>
            <a:r>
              <a:rPr lang="ru-RU" sz="1600" b="1" dirty="0">
                <a:solidFill>
                  <a:srgbClr val="C00000"/>
                </a:solidFill>
              </a:rPr>
              <a:t>на очную и очно-заочную</a:t>
            </a:r>
            <a:r>
              <a:rPr lang="ru-RU" sz="1600" dirty="0"/>
              <a:t> формы обучения:</a:t>
            </a:r>
          </a:p>
          <a:p>
            <a:pPr algn="just" eaLnBrk="1" hangingPunct="1">
              <a:defRPr/>
            </a:pPr>
            <a:r>
              <a:rPr lang="ru-RU" sz="1600" b="1" dirty="0">
                <a:solidFill>
                  <a:srgbClr val="C00000"/>
                </a:solidFill>
              </a:rPr>
              <a:t>- </a:t>
            </a:r>
            <a:r>
              <a:rPr lang="ru-RU" sz="1600" b="1" dirty="0" smtClean="0">
                <a:solidFill>
                  <a:srgbClr val="C00000"/>
                </a:solidFill>
              </a:rPr>
              <a:t>22 </a:t>
            </a:r>
            <a:r>
              <a:rPr lang="ru-RU" sz="1600" b="1" dirty="0">
                <a:solidFill>
                  <a:srgbClr val="C00000"/>
                </a:solidFill>
              </a:rPr>
              <a:t>августа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2022 г.</a:t>
            </a:r>
            <a:r>
              <a:rPr lang="ru-RU" sz="1600" b="1" dirty="0"/>
              <a:t> </a:t>
            </a:r>
            <a:r>
              <a:rPr lang="ru-RU" sz="1600" dirty="0"/>
              <a:t>- для лиц, поступающих на обучение</a:t>
            </a:r>
            <a:r>
              <a:rPr lang="ru-RU" sz="1600" b="1" dirty="0"/>
              <a:t> с прохождением вступительных испытаний, проводимых Академией самостоятельно</a:t>
            </a:r>
            <a:r>
              <a:rPr lang="ru-RU" sz="1600" dirty="0"/>
              <a:t>;</a:t>
            </a:r>
          </a:p>
          <a:p>
            <a:pPr algn="just" eaLnBrk="1" hangingPunct="1">
              <a:defRPr/>
            </a:pPr>
            <a:r>
              <a:rPr lang="ru-RU" sz="1600" b="1" dirty="0">
                <a:solidFill>
                  <a:srgbClr val="C00000"/>
                </a:solidFill>
              </a:rPr>
              <a:t>- 30 августа 2022 г</a:t>
            </a:r>
            <a:r>
              <a:rPr lang="ru-RU" sz="1600" dirty="0">
                <a:solidFill>
                  <a:srgbClr val="C00000"/>
                </a:solidFill>
              </a:rPr>
              <a:t>.</a:t>
            </a:r>
            <a:r>
              <a:rPr lang="ru-RU" sz="1600" dirty="0"/>
              <a:t> - для лиц, поступающих на обучение </a:t>
            </a:r>
            <a:r>
              <a:rPr lang="ru-RU" sz="1600" b="1" dirty="0"/>
              <a:t>по результатам ЕГЭ. </a:t>
            </a:r>
            <a:endParaRPr lang="ru-RU" sz="1600" dirty="0"/>
          </a:p>
          <a:p>
            <a:pPr algn="just" eaLnBrk="1" hangingPunct="1">
              <a:defRPr/>
            </a:pPr>
            <a:r>
              <a:rPr lang="ru-RU" sz="1600" b="1" dirty="0"/>
              <a:t> </a:t>
            </a:r>
            <a:r>
              <a:rPr lang="ru-RU" sz="1600" b="1" u="sng" dirty="0">
                <a:solidFill>
                  <a:srgbClr val="C00000"/>
                </a:solidFill>
              </a:rPr>
              <a:t>На места по</a:t>
            </a:r>
            <a:r>
              <a:rPr lang="ru-RU" sz="1600" u="sng" dirty="0">
                <a:solidFill>
                  <a:srgbClr val="C00000"/>
                </a:solidFill>
              </a:rPr>
              <a:t> </a:t>
            </a:r>
            <a:r>
              <a:rPr lang="ru-RU" sz="1600" b="1" u="sng" dirty="0">
                <a:solidFill>
                  <a:srgbClr val="C00000"/>
                </a:solidFill>
              </a:rPr>
              <a:t>договорам об образовании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на заочную форму</a:t>
            </a:r>
            <a:r>
              <a:rPr lang="ru-RU" sz="1600" dirty="0"/>
              <a:t> обучения:</a:t>
            </a:r>
          </a:p>
          <a:p>
            <a:pPr algn="just" eaLnBrk="1" hangingPunct="1">
              <a:defRPr/>
            </a:pPr>
            <a:r>
              <a:rPr lang="ru-RU" sz="1600" dirty="0">
                <a:solidFill>
                  <a:srgbClr val="C00000"/>
                </a:solidFill>
              </a:rPr>
              <a:t>- </a:t>
            </a:r>
            <a:r>
              <a:rPr lang="ru-RU" sz="1600" b="1" dirty="0" smtClean="0">
                <a:solidFill>
                  <a:srgbClr val="C00000"/>
                </a:solidFill>
              </a:rPr>
              <a:t>20 </a:t>
            </a:r>
            <a:r>
              <a:rPr lang="ru-RU" sz="1600" b="1" dirty="0">
                <a:solidFill>
                  <a:srgbClr val="C00000"/>
                </a:solidFill>
              </a:rPr>
              <a:t>сентября 2022г.</a:t>
            </a:r>
            <a:r>
              <a:rPr lang="ru-RU" sz="1600" b="1" dirty="0"/>
              <a:t> - </a:t>
            </a:r>
            <a:r>
              <a:rPr lang="ru-RU" sz="1600" dirty="0"/>
              <a:t>для лиц, поступающих на обучение</a:t>
            </a:r>
            <a:r>
              <a:rPr lang="ru-RU" sz="1600" b="1" dirty="0"/>
              <a:t> с прохождением вступительных испытаний, проводимых Академией самостоятельно</a:t>
            </a:r>
            <a:r>
              <a:rPr lang="ru-RU" sz="1600" dirty="0"/>
              <a:t>;</a:t>
            </a:r>
          </a:p>
          <a:p>
            <a:pPr algn="just" eaLnBrk="1" hangingPunct="1">
              <a:defRPr/>
            </a:pPr>
            <a:r>
              <a:rPr lang="ru-RU" sz="1600" b="1" dirty="0">
                <a:solidFill>
                  <a:srgbClr val="C00000"/>
                </a:solidFill>
              </a:rPr>
              <a:t>- </a:t>
            </a:r>
            <a:r>
              <a:rPr lang="ru-RU" sz="1600" b="1" dirty="0" smtClean="0">
                <a:solidFill>
                  <a:srgbClr val="C00000"/>
                </a:solidFill>
              </a:rPr>
              <a:t>26 </a:t>
            </a:r>
            <a:r>
              <a:rPr lang="ru-RU" sz="1600" b="1" dirty="0">
                <a:solidFill>
                  <a:srgbClr val="C00000"/>
                </a:solidFill>
              </a:rPr>
              <a:t>сентября 2022г.</a:t>
            </a:r>
            <a:r>
              <a:rPr lang="ru-RU" sz="1600" b="1" dirty="0"/>
              <a:t> - </a:t>
            </a:r>
            <a:r>
              <a:rPr lang="ru-RU" sz="1600" dirty="0"/>
              <a:t>для лиц, поступающих </a:t>
            </a:r>
            <a:r>
              <a:rPr lang="ru-RU" sz="1600" b="1" dirty="0"/>
              <a:t>по результатам ЕГЭ</a:t>
            </a:r>
            <a:r>
              <a:rPr lang="ru-RU" sz="1600" dirty="0"/>
              <a:t>. </a:t>
            </a:r>
          </a:p>
        </p:txBody>
      </p:sp>
      <p:sp>
        <p:nvSpPr>
          <p:cNvPr id="18436" name="Номер слайда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fld id="{ED1F0B44-3710-4220-A1FD-9263A9D72034}" type="slidenum">
              <a:rPr lang="ru-RU" altLang="ru-RU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93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881" y="2531818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66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Как подать документы?</a:t>
            </a:r>
            <a:endParaRPr lang="ru-RU" sz="36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4738" y="1151794"/>
            <a:ext cx="7530612" cy="5025170"/>
          </a:xfrm>
        </p:spPr>
        <p:txBody>
          <a:bodyPr>
            <a:noAutofit/>
          </a:bodyPr>
          <a:lstStyle/>
          <a:p>
            <a:pPr indent="44958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Документы, необходимые для поступления, представляются (направляются) в вуз одним из следующих способов </a:t>
            </a:r>
            <a:r>
              <a:rPr lang="ru-RU" sz="1800" b="1" dirty="0" smtClean="0">
                <a:solidFill>
                  <a:schemeClr val="tx1"/>
                </a:solidFill>
                <a:latin typeface="Georgia" pitchFamily="18" charset="0"/>
              </a:rPr>
              <a:t>(с 20 июня)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:</a:t>
            </a:r>
          </a:p>
          <a:p>
            <a:pPr indent="449580" algn="just">
              <a:buNone/>
            </a:pPr>
            <a:endParaRPr lang="ru-RU" sz="1800" dirty="0">
              <a:latin typeface="Georgia" pitchFamily="18" charset="0"/>
            </a:endParaRPr>
          </a:p>
          <a:p>
            <a:pPr indent="449580" algn="just">
              <a:buNone/>
            </a:pPr>
            <a:endParaRPr lang="ru-RU" sz="1800" dirty="0" smtClean="0">
              <a:latin typeface="Georgia" pitchFamily="18" charset="0"/>
            </a:endParaRPr>
          </a:p>
          <a:p>
            <a:pPr marL="342900" indent="-342900" algn="just">
              <a:buNone/>
            </a:pPr>
            <a:r>
              <a:rPr lang="ru-RU" sz="1800" dirty="0" smtClean="0">
                <a:latin typeface="Georgia" pitchFamily="18" charset="0"/>
              </a:rPr>
              <a:t>        	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представляются в организацию 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лично поступающим</a:t>
            </a:r>
            <a:endParaRPr lang="ru-RU" sz="18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Georgia" pitchFamily="18" charset="0"/>
              </a:rPr>
              <a:t>         	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направляются в организацию в электронной форме:</a:t>
            </a:r>
          </a:p>
          <a:p>
            <a:pPr lvl="3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по</a:t>
            </a:r>
            <a:r>
              <a:rPr lang="ru-RU" sz="1800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электронной почте: </a:t>
            </a:r>
            <a:r>
              <a:rPr lang="en-US" sz="1800" b="1" dirty="0" smtClean="0">
                <a:solidFill>
                  <a:srgbClr val="002060"/>
                </a:solidFill>
                <a:latin typeface="Georgia" pitchFamily="18" charset="0"/>
              </a:rPr>
              <a:t>priemdoc@dksta.ru</a:t>
            </a:r>
            <a:endParaRPr lang="ru-RU" sz="1800" dirty="0" smtClean="0">
              <a:solidFill>
                <a:srgbClr val="002060"/>
              </a:solidFill>
              <a:latin typeface="Georgia" pitchFamily="18" charset="0"/>
            </a:endParaRPr>
          </a:p>
          <a:p>
            <a:pPr lvl="3" algn="just">
              <a:buFont typeface="Wingdings" pitchFamily="2" charset="2"/>
              <a:buChar char="Ø"/>
            </a:pPr>
            <a:r>
              <a:rPr lang="ru-RU" sz="1800" dirty="0" smtClean="0">
                <a:latin typeface="Georgia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через</a:t>
            </a:r>
            <a:r>
              <a:rPr lang="ru-RU" sz="1800" dirty="0" smtClean="0">
                <a:latin typeface="Georgia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личный кабинет на сайте вуза</a:t>
            </a:r>
          </a:p>
          <a:p>
            <a:pPr lvl="3" algn="just"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Georgia" pitchFamily="18" charset="0"/>
              </a:rPr>
              <a:t>посредством федеральной государственной информационной системы «Единый портал государственных и муниципальных услуг», </a:t>
            </a:r>
            <a:r>
              <a:rPr lang="ru-RU" sz="1800" dirty="0" err="1">
                <a:solidFill>
                  <a:schemeClr val="tx1"/>
                </a:solidFill>
                <a:latin typeface="Georgia" pitchFamily="18" charset="0"/>
                <a:hlinkClick r:id="rId3"/>
              </a:rPr>
              <a:t>суперсервис</a:t>
            </a:r>
            <a:r>
              <a:rPr lang="ru-RU" sz="1800" dirty="0">
                <a:solidFill>
                  <a:schemeClr val="tx1"/>
                </a:solidFill>
                <a:latin typeface="Georgia" pitchFamily="18" charset="0"/>
              </a:rPr>
              <a:t> «Поступление в вуз онлайн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»</a:t>
            </a:r>
            <a:endParaRPr lang="ru-RU" sz="1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>
              <a:buNone/>
            </a:pPr>
            <a:r>
              <a:rPr lang="ru-RU" sz="1800" dirty="0">
                <a:latin typeface="Georgia" pitchFamily="18" charset="0"/>
              </a:rPr>
              <a:t>		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направляются в организацию через операторов </a:t>
            </a:r>
            <a:r>
              <a:rPr lang="ru-RU" sz="1800" b="1" dirty="0" smtClean="0">
                <a:solidFill>
                  <a:srgbClr val="002060"/>
                </a:solidFill>
                <a:latin typeface="Georgia" pitchFamily="18" charset="0"/>
              </a:rPr>
              <a:t>почтовой     связи</a:t>
            </a:r>
            <a:r>
              <a:rPr lang="ru-RU" sz="1800" b="1" dirty="0" smtClean="0">
                <a:latin typeface="Georgia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Georgia" pitchFamily="18" charset="0"/>
              </a:rPr>
              <a:t>общего пользования</a:t>
            </a:r>
            <a:endParaRPr lang="ru-RU" sz="1800" b="1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gray">
          <a:xfrm>
            <a:off x="1099392" y="2488224"/>
            <a:ext cx="3337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Georgia" pitchFamily="18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900" y="3030416"/>
            <a:ext cx="337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gray">
          <a:xfrm>
            <a:off x="1084737" y="2936631"/>
            <a:ext cx="3337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2</a:t>
            </a:r>
            <a:endParaRPr lang="en-US" sz="2400" b="1" dirty="0">
              <a:latin typeface="Georg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1726" y="4987870"/>
            <a:ext cx="291244" cy="28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gray">
          <a:xfrm>
            <a:off x="1099216" y="4811954"/>
            <a:ext cx="3337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3</a:t>
            </a:r>
            <a:endParaRPr lang="en-US" sz="2400" b="1" dirty="0">
              <a:latin typeface="Georgia" pitchFamily="18" charset="0"/>
            </a:endParaRPr>
          </a:p>
        </p:txBody>
      </p:sp>
      <p:pic>
        <p:nvPicPr>
          <p:cNvPr id="11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397" y="207895"/>
            <a:ext cx="664550" cy="91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28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15549" y="0"/>
            <a:ext cx="7350369" cy="957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Индивидуальные достижения,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которые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учитываются при поступлении в вузы</a:t>
            </a:r>
            <a:b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(не более 10 баллов в сумме)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87078"/>
              </p:ext>
            </p:extLst>
          </p:nvPr>
        </p:nvGraphicFramePr>
        <p:xfrm>
          <a:off x="180752" y="826476"/>
          <a:ext cx="8803760" cy="4204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405">
                  <a:extLst>
                    <a:ext uri="{9D8B030D-6E8A-4147-A177-3AD203B41FA5}">
                      <a16:colId xmlns:a16="http://schemas.microsoft.com/office/drawing/2014/main" xmlns="" val="2744830891"/>
                    </a:ext>
                  </a:extLst>
                </a:gridCol>
                <a:gridCol w="7527649">
                  <a:extLst>
                    <a:ext uri="{9D8B030D-6E8A-4147-A177-3AD203B41FA5}">
                      <a16:colId xmlns:a16="http://schemas.microsoft.com/office/drawing/2014/main" xmlns="" val="2725188869"/>
                    </a:ext>
                  </a:extLst>
                </a:gridCol>
                <a:gridCol w="838706">
                  <a:extLst>
                    <a:ext uri="{9D8B030D-6E8A-4147-A177-3AD203B41FA5}">
                      <a16:colId xmlns:a16="http://schemas.microsoft.com/office/drawing/2014/main" xmlns="" val="2786796928"/>
                    </a:ext>
                  </a:extLst>
                </a:gridCol>
              </a:tblGrid>
              <a:tr h="2820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№</a:t>
                      </a:r>
                      <a:endParaRPr lang="ru-RU" sz="1200" b="1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Индивидуальные достижения</a:t>
                      </a:r>
                      <a:endParaRPr lang="ru-RU" sz="1200" b="1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Б</a:t>
                      </a:r>
                      <a:r>
                        <a:rPr lang="ru-RU" sz="1200" b="1" kern="1200" dirty="0" smtClean="0">
                          <a:effectLst/>
                          <a:latin typeface="Georgia" pitchFamily="18" charset="0"/>
                        </a:rPr>
                        <a:t>аллы</a:t>
                      </a:r>
                      <a:endParaRPr lang="ru-RU" sz="1200" b="1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3910550"/>
                  </a:ext>
                </a:extLst>
              </a:tr>
              <a:tr h="40667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Аттестат</a:t>
                      </a: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 о среднем общем образовании </a:t>
                      </a: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с отличием</a:t>
                      </a: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, </a:t>
                      </a:r>
                      <a:r>
                        <a:rPr lang="ru-RU" sz="1200" b="1" kern="1200" dirty="0" smtClean="0">
                          <a:effectLst/>
                          <a:latin typeface="Georgia" pitchFamily="18" charset="0"/>
                        </a:rPr>
                        <a:t>диплом</a:t>
                      </a:r>
                      <a:r>
                        <a:rPr lang="ru-RU" sz="1200" kern="1200" baseline="0" dirty="0" smtClean="0"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Georgia" pitchFamily="18" charset="0"/>
                        </a:rPr>
                        <a:t>о </a:t>
                      </a: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среднем профессиональном образовании </a:t>
                      </a: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с отличием</a:t>
                      </a:r>
                      <a:endParaRPr lang="ru-RU" sz="1200" b="1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>
                          <a:effectLst/>
                          <a:latin typeface="Georgia" pitchFamily="18" charset="0"/>
                        </a:rPr>
                        <a:t>10</a:t>
                      </a:r>
                      <a:endParaRPr lang="ru-RU" sz="120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5099394"/>
                  </a:ext>
                </a:extLst>
              </a:tr>
              <a:tr h="40667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Наличие статуса чемпиона, призера Олимпийских игр, Паралимпийских игр, Сурдлимпийских игр, чемпиона мира, чемпиона Европы и т.д.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>
                          <a:effectLst/>
                          <a:latin typeface="Georgia" pitchFamily="18" charset="0"/>
                        </a:rPr>
                        <a:t>5</a:t>
                      </a:r>
                      <a:endParaRPr lang="ru-RU" sz="120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5883425"/>
                  </a:ext>
                </a:extLst>
              </a:tr>
              <a:tr h="76089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Наличие </a:t>
                      </a:r>
                      <a:r>
                        <a:rPr lang="ru-RU" sz="1200" b="1" kern="1200" dirty="0" smtClean="0">
                          <a:effectLst/>
                          <a:latin typeface="Georgia" pitchFamily="18" charset="0"/>
                        </a:rPr>
                        <a:t>золотого,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серебряного или бронзового  </a:t>
                      </a: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знака отличия ГТО</a:t>
                      </a:r>
                      <a:r>
                        <a:rPr lang="ru-RU" sz="1200" dirty="0">
                          <a:effectLst/>
                          <a:latin typeface="Georgia" pitchFamily="18" charset="0"/>
                        </a:rPr>
                        <a:t> и </a:t>
                      </a:r>
                      <a:r>
                        <a:rPr lang="ru-RU" sz="1200" b="1" dirty="0">
                          <a:effectLst/>
                          <a:latin typeface="Georgia" pitchFamily="18" charset="0"/>
                        </a:rPr>
                        <a:t>удостоверения</a:t>
                      </a:r>
                      <a:r>
                        <a:rPr lang="ru-RU" sz="1200" dirty="0">
                          <a:effectLst/>
                          <a:latin typeface="Georgia" pitchFamily="18" charset="0"/>
                        </a:rPr>
                        <a:t> к нему 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dirty="0">
                          <a:effectLst/>
                          <a:latin typeface="Georgia" pitchFamily="18" charset="0"/>
                        </a:rPr>
                        <a:t>если поступающий награжден указанным золотым знаком за выполнение нормативов Комплекса ГТО, установленных для возрастной группы населения Российской Федерации, к которой поступающий относится (относился) в текущем году и (или) в предшествующем году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5557946"/>
                  </a:ext>
                </a:extLst>
              </a:tr>
              <a:tr h="9481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>
                          <a:effectLst/>
                          <a:latin typeface="Georgia" pitchFamily="18" charset="0"/>
                        </a:rPr>
                        <a:t>4</a:t>
                      </a:r>
                      <a:endParaRPr lang="ru-RU" sz="120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Georgia" pitchFamily="18" charset="0"/>
                        </a:rPr>
                        <a:t>Участие в добровольческой </a:t>
                      </a: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(волонтерской) деятельности в течение не менее одного года </a:t>
                      </a:r>
                      <a:endParaRPr lang="ru-RU" sz="1200" dirty="0">
                        <a:effectLst/>
                        <a:latin typeface="Georgia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при условии осуществления добровольческой (волонтерской) деятельности продолжительностью в год не менее 100 часов по профилю выбранной специальности/направления подготовки); </a:t>
                      </a:r>
                      <a:endParaRPr lang="ru-RU" sz="1200" dirty="0">
                        <a:effectLst/>
                        <a:latin typeface="Georgia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В т. ч. за участие в волонтерской деятельности, направленной на противодействие распространению новой коронавирусной инфекции (COVID-19).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1-4</a:t>
                      </a:r>
                      <a:endParaRPr lang="ru-RU" sz="1200" dirty="0">
                        <a:effectLst/>
                        <a:latin typeface="Georgia" pitchFamily="18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(1 балл за каждый </a:t>
                      </a:r>
                      <a:r>
                        <a:rPr lang="ru-RU" sz="1200" kern="1200" dirty="0" smtClean="0">
                          <a:effectLst/>
                          <a:latin typeface="Georgia" pitchFamily="18" charset="0"/>
                        </a:rPr>
                        <a:t>год)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8259263"/>
                  </a:ext>
                </a:extLst>
              </a:tr>
              <a:tr h="406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Georgia" pitchFamily="18" charset="0"/>
                        </a:rPr>
                        <a:t>5</a:t>
                      </a:r>
                      <a:endParaRPr lang="ru-RU" sz="120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Georgia" pitchFamily="18" charset="0"/>
                        </a:rPr>
                        <a:t>Наличие у поступающих статуса победителя чемпионата по профессиональному мастерству среди инвалидов и лиц с ограниченными возможностями здоровья </a:t>
                      </a:r>
                      <a:r>
                        <a:rPr lang="ru-RU" sz="1200" b="1" dirty="0">
                          <a:effectLst/>
                          <a:latin typeface="Georgia" pitchFamily="18" charset="0"/>
                        </a:rPr>
                        <a:t>"Абилимпикс" </a:t>
                      </a:r>
                      <a:endParaRPr lang="ru-RU" sz="1200" b="1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7241935"/>
                  </a:ext>
                </a:extLst>
              </a:tr>
              <a:tr h="89493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70550" algn="l"/>
                          <a:tab pos="5850255" algn="l"/>
                        </a:tabLst>
                      </a:pPr>
                      <a:r>
                        <a:rPr lang="ru-RU" sz="1200" kern="1200" dirty="0">
                          <a:effectLst/>
                          <a:latin typeface="Georgia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Участники заключительного этапа, победители регионального этапа Всероссийской олимпиады школьников, других олимпиад школьников из Перечня, утверждённого </a:t>
                      </a:r>
                      <a:r>
                        <a:rPr lang="ru-RU" alt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Минобрнауки</a:t>
                      </a: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 РФ, в том числе </a:t>
                      </a:r>
                      <a:r>
                        <a:rPr lang="ru-RU" alt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МИО Звезда </a:t>
                      </a: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-  за 9, 10, 11 классы при условии, что с даты получения документа, подтверждающего результат участия в олимпиаде, до дня завершения приема документов и вступительных испытаний прошло не более четырёх лет. </a:t>
                      </a: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52999" marR="52999" marT="86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349615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969" y="0"/>
            <a:ext cx="664550" cy="91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72628"/>
              </p:ext>
            </p:extLst>
          </p:nvPr>
        </p:nvGraphicFramePr>
        <p:xfrm>
          <a:off x="180752" y="5048620"/>
          <a:ext cx="8803760" cy="1047243"/>
        </p:xfrm>
        <a:graphic>
          <a:graphicData uri="http://schemas.openxmlformats.org/drawingml/2006/table">
            <a:tbl>
              <a:tblPr/>
              <a:tblGrid>
                <a:gridCol w="4347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45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44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866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Наличие сертификата об окончании курсов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Центра инновационного развития школьников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, проводимых на базе академии</a:t>
                      </a:r>
                      <a:endParaRPr lang="ru-RU" altLang="ru-RU" sz="1200" kern="1200" dirty="0" smtClean="0">
                        <a:solidFill>
                          <a:schemeClr val="dk1"/>
                        </a:solidFill>
                        <a:effectLst/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670550" algn="l"/>
                          <a:tab pos="5849938" algn="l"/>
                        </a:tabLst>
                      </a:pP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48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Результаты участия (призеры и победители) в муниципальных, краевых (областных), всероссийских научно-практических конференциях, олимпиадах, а также в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конференциях и олимпиадах, проводимых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Академией.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670550" algn="l"/>
                          <a:tab pos="5849938" algn="l"/>
                        </a:tabLst>
                        <a:defRPr/>
                      </a:pP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670550" algn="l"/>
                          <a:tab pos="5849938" algn="l"/>
                        </a:tabLst>
                      </a:pPr>
                      <a:endParaRPr lang="ru-RU" altLang="ru-RU" sz="1200" kern="1200" dirty="0" smtClean="0">
                        <a:solidFill>
                          <a:schemeClr val="dk1"/>
                        </a:solidFill>
                        <a:effectLst/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95883"/>
              </p:ext>
            </p:extLst>
          </p:nvPr>
        </p:nvGraphicFramePr>
        <p:xfrm>
          <a:off x="180752" y="6113327"/>
          <a:ext cx="8803760" cy="639166"/>
        </p:xfrm>
        <a:graphic>
          <a:graphicData uri="http://schemas.openxmlformats.org/drawingml/2006/table">
            <a:tbl>
              <a:tblPr/>
              <a:tblGrid>
                <a:gridCol w="425917">
                  <a:extLst>
                    <a:ext uri="{9D8B030D-6E8A-4147-A177-3AD203B41FA5}">
                      <a16:colId xmlns:a16="http://schemas.microsoft.com/office/drawing/2014/main" xmlns="" val="173338749"/>
                    </a:ext>
                  </a:extLst>
                </a:gridCol>
                <a:gridCol w="7543800">
                  <a:extLst>
                    <a:ext uri="{9D8B030D-6E8A-4147-A177-3AD203B41FA5}">
                      <a16:colId xmlns:a16="http://schemas.microsoft.com/office/drawing/2014/main" xmlns="" val="3762926162"/>
                    </a:ext>
                  </a:extLst>
                </a:gridCol>
                <a:gridCol w="834043">
                  <a:extLst>
                    <a:ext uri="{9D8B030D-6E8A-4147-A177-3AD203B41FA5}">
                      <a16:colId xmlns:a16="http://schemas.microsoft.com/office/drawing/2014/main" xmlns="" val="1884562934"/>
                    </a:ext>
                  </a:extLst>
                </a:gridCol>
              </a:tblGrid>
              <a:tr h="63916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70550" algn="l"/>
                          <a:tab pos="5849938" algn="l"/>
                        </a:tabLst>
                      </a:pP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70550" algn="l"/>
                          <a:tab pos="5849938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Наличие сертификата о получении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дополнительного образования в академии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(успешном окончании инженерного класса и др. профильных классов на базе академии) – учитывается при поступлении на инженерные специальности.</a:t>
                      </a:r>
                      <a:endParaRPr lang="ru-RU" altLang="ru-RU" sz="1200" kern="1200" dirty="0" smtClean="0">
                        <a:solidFill>
                          <a:schemeClr val="dk1"/>
                        </a:solidFill>
                        <a:effectLst/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6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anose="020F0502020204030204" pitchFamily="34" charset="0"/>
                        <a:tabLst>
                          <a:tab pos="5670550" algn="l"/>
                          <a:tab pos="58499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670550" algn="l"/>
                          <a:tab pos="5849938" algn="l"/>
                        </a:tabLst>
                      </a:pPr>
                      <a:r>
                        <a:rPr lang="ru-RU" altLang="ru-RU" sz="1200" kern="1200" dirty="0" smtClean="0">
                          <a:solidFill>
                            <a:schemeClr val="dk1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5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8561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0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184" y="145317"/>
            <a:ext cx="7077808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Кто имеет право на внутренние вступительные испытания?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6622" y="1711325"/>
            <a:ext cx="7622931" cy="4351338"/>
          </a:xfrm>
        </p:spPr>
        <p:txBody>
          <a:bodyPr>
            <a:normAutofit/>
          </a:bodyPr>
          <a:lstStyle/>
          <a:p>
            <a:pPr marL="342900" lvl="0" indent="-342900" algn="just" defTabSz="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Поступающие на обучение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на базе среднего профессионального образования</a:t>
            </a:r>
            <a:r>
              <a:rPr lang="ru-RU" sz="1600" b="1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</a:p>
          <a:p>
            <a:pPr lvl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Georgia" pitchFamily="18" charset="0"/>
              </a:rPr>
              <a:t>(выпускники колледжей или техникумов).</a:t>
            </a:r>
          </a:p>
          <a:p>
            <a:pPr marL="342900" lvl="0" indent="-342900" algn="just" defTabSz="457200">
              <a:lnSpc>
                <a:spcPct val="100000"/>
              </a:lnSpc>
              <a:spcBef>
                <a:spcPts val="0"/>
              </a:spcBef>
              <a:buFontTx/>
              <a:buAutoNum type="arabicPeriod"/>
              <a:defRPr/>
            </a:pPr>
            <a:endParaRPr lang="ru-RU" sz="16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lv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rgbClr val="E48312"/>
                </a:solidFill>
                <a:latin typeface="Georgia" pitchFamily="18" charset="0"/>
              </a:rPr>
              <a:t>2. </a:t>
            </a: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Из числа поступающих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на базе среднего общего образования (с аттестатом об окончании 11 классов школы)</a:t>
            </a: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</a:rPr>
              <a:t>:</a:t>
            </a:r>
          </a:p>
          <a:p>
            <a:pPr marL="0" lv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	а)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дети-инвалиды, инвалиды; </a:t>
            </a:r>
          </a:p>
          <a:p>
            <a:pPr marL="0" lv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	б)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иностранные граждане;</a:t>
            </a:r>
          </a:p>
          <a:p>
            <a:pPr marL="0" lvl="0" indent="0" algn="just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Georgia" pitchFamily="18" charset="0"/>
              </a:rPr>
              <a:t>	в)</a:t>
            </a:r>
            <a:r>
              <a:rPr lang="ru-RU" sz="1600" dirty="0" smtClean="0">
                <a:latin typeface="Georgia" pitchFamily="18" charset="0"/>
              </a:rPr>
              <a:t> поступающие, получившие документ о среднем общем образовании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в иностранной организации</a:t>
            </a:r>
            <a:r>
              <a:rPr lang="ru-RU" sz="1600" dirty="0" smtClean="0">
                <a:latin typeface="Georgia" pitchFamily="18" charset="0"/>
              </a:rPr>
              <a:t>.</a:t>
            </a:r>
            <a:endParaRPr lang="ru-RU" sz="1600" dirty="0" smtClean="0">
              <a:solidFill>
                <a:srgbClr val="000000"/>
              </a:solidFill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97" y="207895"/>
            <a:ext cx="664550" cy="91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3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295" y="385357"/>
            <a:ext cx="5915025" cy="6361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Когда будет зачисление в академию?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31796" y="822055"/>
            <a:ext cx="7499838" cy="47918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500" b="1" dirty="0">
                <a:solidFill>
                  <a:srgbClr val="C00000"/>
                </a:solidFill>
              </a:rPr>
              <a:t>Зачисление осуществляется при условии наличия оригинала документа об образовании </a:t>
            </a:r>
            <a:r>
              <a:rPr lang="ru-RU" sz="1500" b="1" dirty="0" smtClean="0">
                <a:solidFill>
                  <a:srgbClr val="C00000"/>
                </a:solidFill>
              </a:rPr>
              <a:t>в вузе </a:t>
            </a:r>
            <a:r>
              <a:rPr lang="ru-RU" sz="1500" b="1" u="sng" dirty="0" smtClean="0">
                <a:solidFill>
                  <a:srgbClr val="C00000"/>
                </a:solidFill>
              </a:rPr>
              <a:t>на </a:t>
            </a:r>
            <a:r>
              <a:rPr lang="ru-RU" sz="1500" b="1" u="sng" dirty="0">
                <a:solidFill>
                  <a:srgbClr val="C00000"/>
                </a:solidFill>
              </a:rPr>
              <a:t>день издания приказа о зачислении</a:t>
            </a:r>
            <a:r>
              <a:rPr lang="ru-RU" sz="1500" dirty="0">
                <a:solidFill>
                  <a:srgbClr val="C00000"/>
                </a:solidFill>
              </a:rPr>
              <a:t>.</a:t>
            </a:r>
            <a:endParaRPr lang="ru-RU" altLang="ru-RU" sz="1500" b="1" dirty="0"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altLang="ru-RU" sz="1500" b="1" dirty="0">
                <a:cs typeface="Times New Roman" panose="02020603050405020304" pitchFamily="18" charset="0"/>
              </a:rPr>
              <a:t>Зачисление проводится в 2 этапа:</a:t>
            </a:r>
          </a:p>
          <a:p>
            <a:pPr algn="ctr">
              <a:buNone/>
            </a:pPr>
            <a:endParaRPr lang="ru-RU" altLang="ru-RU" sz="1500" b="1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>
                <a:cs typeface="Times New Roman" panose="02020603050405020304" pitchFamily="18" charset="0"/>
              </a:rPr>
              <a:t>1.Этап приоритетного зачисления (для поступающих по целевой и особой квотам</a:t>
            </a:r>
            <a:r>
              <a:rPr lang="ru-RU" sz="1600" b="1" dirty="0" smtClean="0">
                <a:cs typeface="Times New Roman" panose="02020603050405020304" pitchFamily="18" charset="0"/>
              </a:rPr>
              <a:t>).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alt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28 июля</a:t>
            </a:r>
            <a:r>
              <a:rPr lang="ru-RU" altLang="ru-RU" sz="1600" b="1" dirty="0">
                <a:cs typeface="Times New Roman" panose="02020603050405020304" pitchFamily="18" charset="0"/>
              </a:rPr>
              <a:t> - </a:t>
            </a:r>
            <a:r>
              <a:rPr lang="ru-RU" altLang="ru-RU" sz="1600" dirty="0">
                <a:cs typeface="Times New Roman" panose="02020603050405020304" pitchFamily="18" charset="0"/>
              </a:rPr>
              <a:t>завершение приема заявлений о согласии на зачисление;</a:t>
            </a:r>
          </a:p>
          <a:p>
            <a:pPr algn="just">
              <a:buNone/>
            </a:pPr>
            <a:r>
              <a:rPr lang="ru-RU" alt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30 июля </a:t>
            </a:r>
            <a:r>
              <a:rPr lang="ru-RU" altLang="ru-RU" sz="1600" dirty="0">
                <a:cs typeface="Times New Roman" panose="02020603050405020304" pitchFamily="18" charset="0"/>
              </a:rPr>
              <a:t>– издание приказа о зачислении.</a:t>
            </a:r>
          </a:p>
          <a:p>
            <a:pPr algn="just">
              <a:buNone/>
            </a:pPr>
            <a:endParaRPr lang="ru-RU" altLang="ru-RU" sz="16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>
                <a:cs typeface="Times New Roman" panose="02020603050405020304" pitchFamily="18" charset="0"/>
              </a:rPr>
              <a:t>2.Основной этап зачисления (для поступающих по общему конкурсу</a:t>
            </a:r>
            <a:r>
              <a:rPr lang="ru-RU" sz="1600" b="1" dirty="0" smtClean="0">
                <a:cs typeface="Times New Roman" panose="02020603050405020304" pitchFamily="18" charset="0"/>
              </a:rPr>
              <a:t>).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alt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3 августа </a:t>
            </a:r>
            <a:r>
              <a:rPr lang="ru-RU" altLang="ru-RU" sz="1600" b="1" dirty="0">
                <a:cs typeface="Times New Roman" panose="02020603050405020304" pitchFamily="18" charset="0"/>
              </a:rPr>
              <a:t>- </a:t>
            </a:r>
            <a:r>
              <a:rPr lang="ru-RU" altLang="ru-RU" sz="1600" dirty="0">
                <a:cs typeface="Times New Roman" panose="02020603050405020304" pitchFamily="18" charset="0"/>
              </a:rPr>
              <a:t>завершение приема заявлений о согласии на зачисление;</a:t>
            </a:r>
          </a:p>
          <a:p>
            <a:pPr algn="just">
              <a:buNone/>
            </a:pPr>
            <a:r>
              <a:rPr lang="ru-RU" alt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9 </a:t>
            </a:r>
            <a:r>
              <a:rPr lang="ru-RU" alt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августа </a:t>
            </a:r>
            <a:r>
              <a:rPr lang="ru-RU" altLang="ru-RU" sz="1600" dirty="0">
                <a:cs typeface="Times New Roman" panose="02020603050405020304" pitchFamily="18" charset="0"/>
              </a:rPr>
              <a:t>– издание приказа о зачислении.</a:t>
            </a:r>
          </a:p>
          <a:p>
            <a:pPr algn="just">
              <a:buNone/>
            </a:pPr>
            <a:endParaRPr lang="ru-RU" altLang="ru-RU" sz="1500" dirty="0">
              <a:latin typeface="Georgia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altLang="ru-RU" sz="1500" dirty="0">
              <a:latin typeface="Georgia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500" b="1" dirty="0"/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92" y="198631"/>
            <a:ext cx="796404" cy="113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5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325" y="127819"/>
            <a:ext cx="8150225" cy="7175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000" b="1" dirty="0" smtClean="0">
                <a:latin typeface="+mn-lt"/>
              </a:rPr>
              <a:t>Информация о КГТА доступна на сайте  «Поступай правильно» – каталоге вузов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https://</a:t>
            </a:r>
            <a:r>
              <a:rPr lang="ru-RU" sz="2000" b="1" dirty="0" smtClean="0">
                <a:latin typeface="+mn-lt"/>
              </a:rPr>
              <a:t>поступай-</a:t>
            </a:r>
            <a:r>
              <a:rPr lang="ru-RU" sz="2000" b="1" dirty="0" err="1" smtClean="0">
                <a:latin typeface="+mn-lt"/>
              </a:rPr>
              <a:t>правильно.рф</a:t>
            </a:r>
            <a:endParaRPr lang="ru-RU" sz="2000" b="1" dirty="0"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085317"/>
            <a:ext cx="7569645" cy="5204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725" y="266700"/>
            <a:ext cx="7632700" cy="5969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err="1">
                <a:latin typeface="+mn-lt"/>
              </a:rPr>
              <a:t>Энергомеханический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smtClean="0">
                <a:latin typeface="+mn-lt"/>
              </a:rPr>
              <a:t>колледж </a:t>
            </a:r>
            <a:r>
              <a:rPr lang="ru-RU" sz="3200" b="1" dirty="0">
                <a:latin typeface="+mn-lt"/>
              </a:rPr>
              <a:t>КГТА</a:t>
            </a:r>
          </a:p>
        </p:txBody>
      </p:sp>
      <p:sp>
        <p:nvSpPr>
          <p:cNvPr id="22571" name="Rectangle 1"/>
          <p:cNvSpPr>
            <a:spLocks noChangeArrowheads="1"/>
          </p:cNvSpPr>
          <p:nvPr/>
        </p:nvSpPr>
        <p:spPr bwMode="auto">
          <a:xfrm>
            <a:off x="1212850" y="-53975"/>
            <a:ext cx="7762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1525588" algn="l"/>
              </a:tabLst>
            </a:pPr>
            <a:r>
              <a:rPr lang="ru-RU" altLang="ru-RU" sz="1100">
                <a:cs typeface="Times New Roman" pitchFamily="18" charset="0"/>
              </a:rPr>
              <a:t> </a:t>
            </a:r>
            <a:endParaRPr lang="ru-RU" altLang="ru-RU" sz="600"/>
          </a:p>
          <a:p>
            <a:pPr eaLnBrk="0" hangingPunct="0">
              <a:tabLst>
                <a:tab pos="1525588" algn="l"/>
              </a:tabLst>
            </a:pPr>
            <a:r>
              <a:rPr lang="ru-RU" altLang="ru-RU" sz="1100">
                <a:cs typeface="Times New Roman" pitchFamily="18" charset="0"/>
              </a:rPr>
              <a:t> </a:t>
            </a:r>
            <a:endParaRPr lang="ru-RU" altLang="ru-RU" sz="600"/>
          </a:p>
          <a:p>
            <a:pPr eaLnBrk="0" hangingPunct="0">
              <a:tabLst>
                <a:tab pos="1525588" algn="l"/>
              </a:tabLst>
            </a:pPr>
            <a:r>
              <a:rPr lang="ru-RU" altLang="ru-RU" sz="1100">
                <a:cs typeface="Times New Roman" pitchFamily="18" charset="0"/>
              </a:rPr>
              <a:t> </a:t>
            </a:r>
            <a:endParaRPr lang="ru-RU" altLang="ru-RU"/>
          </a:p>
        </p:txBody>
      </p:sp>
      <p:pic>
        <p:nvPicPr>
          <p:cNvPr id="22572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38" y="149225"/>
            <a:ext cx="877887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73" name="TextBox 6"/>
          <p:cNvSpPr txBox="1">
            <a:spLocks noChangeArrowheads="1"/>
          </p:cNvSpPr>
          <p:nvPr/>
        </p:nvSpPr>
        <p:spPr bwMode="auto">
          <a:xfrm>
            <a:off x="87313" y="6430963"/>
            <a:ext cx="9056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bg1"/>
                </a:solidFill>
              </a:rPr>
              <a:t>Выпускник колледжа поступает в КГТА без сдачи ЕГЭ, по итогам внутреннего </a:t>
            </a:r>
            <a:r>
              <a:rPr lang="ru-RU" b="1" dirty="0" smtClean="0">
                <a:solidFill>
                  <a:schemeClr val="bg1"/>
                </a:solidFill>
              </a:rPr>
              <a:t>экзамена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23825" y="1390650"/>
          <a:ext cx="8791575" cy="4887756"/>
        </p:xfrm>
        <a:graphic>
          <a:graphicData uri="http://schemas.openxmlformats.org/drawingml/2006/table">
            <a:tbl>
              <a:tblPr/>
              <a:tblGrid>
                <a:gridCol w="352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0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24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61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2267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Наименование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специальности</a:t>
                      </a: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5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Очная форма обучения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Заочная форма обучения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на базе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9 классов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на базе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11 классов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только на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базе </a:t>
                      </a:r>
                      <a:endParaRPr lang="ru-RU" sz="1600" b="1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11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классов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504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15.02.03 «Техническая эксплуатация гидравлических машин, гидроприводов и </a:t>
                      </a:r>
                      <a:r>
                        <a:rPr lang="ru-RU" sz="1400" b="1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гидропневмоавтоматики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»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3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2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25905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–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72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15.02.04 «Специальные машины </a:t>
                      </a:r>
                      <a:endParaRPr lang="ru-RU" sz="1400" b="1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и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устройства»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3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2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25905" algn="l"/>
                        </a:tabLs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–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372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15.02.08 «Технология машиностроения»</a:t>
                      </a:r>
                      <a:r>
                        <a:rPr lang="ru-RU" sz="1400" b="1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3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2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3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3068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08.02.09 «Монтаж, наладка </a:t>
                      </a:r>
                      <a:endParaRPr lang="ru-RU" sz="1400" b="1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и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эксплуатация электрооборудования промышленных и гражданских зданий»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3 </a:t>
                      </a: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года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2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3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1185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38.02.01 «Экономика и бухгалтерский учет (в машиностроении)»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2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 год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2 года </a:t>
                      </a:r>
                      <a:endParaRPr lang="ru-RU" sz="1400" b="0" kern="12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месяцев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387" marR="50387" marT="6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48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566126"/>
              </p:ext>
            </p:extLst>
          </p:nvPr>
        </p:nvGraphicFramePr>
        <p:xfrm>
          <a:off x="0" y="-2"/>
          <a:ext cx="9144000" cy="6690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094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6993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/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/>
                        <a:t>       </a:t>
                      </a:r>
                      <a:r>
                        <a:rPr lang="ru-RU" sz="2800" b="1" dirty="0" smtClean="0"/>
                        <a:t>      </a:t>
                      </a:r>
                      <a:r>
                        <a:rPr lang="ru-RU" sz="3000" b="1" dirty="0" smtClean="0"/>
                        <a:t>Уровни </a:t>
                      </a:r>
                      <a:r>
                        <a:rPr lang="ru-RU" sz="3000" b="1" dirty="0"/>
                        <a:t>подготовки, предлагаемые академией</a:t>
                      </a:r>
                      <a:endParaRPr lang="ru-RU" sz="3000" dirty="0"/>
                    </a:p>
                  </a:txBody>
                  <a:tcPr marL="91448" marR="91448" marT="45729" marB="45729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/>
                    </a:p>
                  </a:txBody>
                  <a:tcPr marL="91448" marR="91448" marT="45727" marB="45727"/>
                </a:tc>
                <a:tc hMerge="1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17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Бакалавриат</a:t>
                      </a:r>
                      <a:endParaRPr lang="ru-RU" sz="2000" dirty="0"/>
                    </a:p>
                    <a:p>
                      <a:endParaRPr lang="ru-RU" sz="2400" dirty="0"/>
                    </a:p>
                  </a:txBody>
                  <a:tcPr marL="91448" marR="91448" marT="45729" marB="45729"/>
                </a:tc>
                <a:tc>
                  <a:txBody>
                    <a:bodyPr/>
                    <a:lstStyle/>
                    <a:p>
                      <a:pPr algn="l"/>
                      <a:endParaRPr lang="ru-RU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Направления подготовки</a:t>
                      </a:r>
                    </a:p>
                    <a:p>
                      <a:pPr marL="285750" indent="-285750"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09.03.01 Информатика и вычислительная техника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12.03.01 Приборостроение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12.03.05 Лазерная техника и лазерные технологии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Wingdings" pitchFamily="2" charset="2"/>
                        <a:buChar char="q"/>
                      </a:pPr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13.03.02 Электроэнергетика и электротехника</a:t>
                      </a:r>
                      <a:endParaRPr lang="ru-RU" sz="18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15.03.02 Технологические машины и оборудование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Wingdings" pitchFamily="2" charset="2"/>
                        <a:buChar char="q"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15.03.05 Конструкторско-технологическое обеспечение   </a:t>
                      </a:r>
                    </a:p>
                    <a:p>
                      <a:pPr marL="0" indent="0" algn="l">
                        <a:buFont typeface="Wingdings" pitchFamily="2" charset="2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машиностроительных производств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15.03.06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Мехатроника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робототехника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20.03.01 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Техносферная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безопасность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23.03.02 Наземные транспортно-технологические   </a:t>
                      </a:r>
                      <a:r>
                        <a:rPr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</a:t>
                      </a:r>
                    </a:p>
                    <a:p>
                      <a:pPr algn="l">
                        <a:buFont typeface="Wingdings" pitchFamily="2" charset="2"/>
                        <a:buNone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комплексы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27.03.04 Управление в технических системах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37.03.01 Психология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38.03.01 Экономика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38.03.02 Менеджмент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9" marB="45729"/>
                </a:tc>
                <a:tc>
                  <a:txBody>
                    <a:bodyPr/>
                    <a:lstStyle/>
                    <a:p>
                      <a:endParaRPr lang="ru-RU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обучения 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года</a:t>
                      </a:r>
                      <a:endParaRPr lang="ru-RU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29" marB="4572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430" name="TextBox 4"/>
          <p:cNvSpPr txBox="1">
            <a:spLocks noChangeArrowheads="1"/>
          </p:cNvSpPr>
          <p:nvPr/>
        </p:nvSpPr>
        <p:spPr bwMode="auto">
          <a:xfrm>
            <a:off x="0" y="634579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</a:rPr>
              <a:t>Обучение 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</a:rPr>
              <a:t>ведется по очной, </a:t>
            </a:r>
            <a:r>
              <a:rPr lang="ru-RU" altLang="ru-RU" b="1" dirty="0" err="1" smtClean="0">
                <a:solidFill>
                  <a:schemeClr val="accent2">
                    <a:lumMod val="75000"/>
                  </a:schemeClr>
                </a:solidFill>
              </a:rPr>
              <a:t>очно-заочной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</a:rPr>
              <a:t>вечерней) и заочной формам обучения</a:t>
            </a:r>
          </a:p>
        </p:txBody>
      </p:sp>
      <p:pic>
        <p:nvPicPr>
          <p:cNvPr id="17431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42874"/>
            <a:ext cx="98206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325" y="287339"/>
            <a:ext cx="7543800" cy="85779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rgbClr val="000000"/>
                </a:solidFill>
                <a:latin typeface="+mn-lt"/>
              </a:rPr>
              <a:t>Подготовительные курсы </a:t>
            </a:r>
            <a:br>
              <a:rPr lang="ru-RU" altLang="ru-RU" sz="3600" b="1" dirty="0">
                <a:solidFill>
                  <a:srgbClr val="000000"/>
                </a:solidFill>
                <a:latin typeface="+mn-lt"/>
              </a:rPr>
            </a:br>
            <a:r>
              <a:rPr lang="ru-RU" altLang="ru-RU" sz="3600" b="1" dirty="0">
                <a:solidFill>
                  <a:srgbClr val="000000"/>
                </a:solidFill>
                <a:latin typeface="+mn-lt"/>
              </a:rPr>
              <a:t>к ОГЭ и ЕГЭ</a:t>
            </a:r>
            <a:endParaRPr lang="ru-RU" sz="3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0691" y="1410057"/>
            <a:ext cx="7543800" cy="5230026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Sylfaen" panose="010A0502050306030303" pitchFamily="18" charset="0"/>
              </a:rPr>
              <a:t>	</a:t>
            </a:r>
            <a:r>
              <a:rPr lang="ru-RU" altLang="ru-RU" sz="1800" dirty="0" smtClean="0">
                <a:solidFill>
                  <a:schemeClr val="tx1"/>
                </a:solidFill>
              </a:rPr>
              <a:t>Предметы</a:t>
            </a:r>
            <a:r>
              <a:rPr lang="ru-RU" altLang="ru-RU" sz="1800" dirty="0">
                <a:solidFill>
                  <a:schemeClr val="tx1"/>
                </a:solidFill>
              </a:rPr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1800" dirty="0">
                <a:solidFill>
                  <a:schemeClr val="tx1"/>
                </a:solidFill>
              </a:rPr>
              <a:t>Математика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1800" dirty="0">
                <a:solidFill>
                  <a:schemeClr val="tx1"/>
                </a:solidFill>
              </a:rPr>
              <a:t>Русский язык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1800" dirty="0">
                <a:solidFill>
                  <a:schemeClr val="tx1"/>
                </a:solidFill>
              </a:rPr>
              <a:t>Физика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1800" dirty="0">
                <a:solidFill>
                  <a:schemeClr val="tx1"/>
                </a:solidFill>
              </a:rPr>
              <a:t>Информатика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altLang="ru-RU" sz="1800" dirty="0">
                <a:solidFill>
                  <a:schemeClr val="tx1"/>
                </a:solidFill>
              </a:rPr>
              <a:t>Обществознание</a:t>
            </a:r>
          </a:p>
          <a:p>
            <a:pPr algn="just"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	При выборе нескольких предметов предусмотрены скидки.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К преподаванию привлекаются ведущие представители профессорско-преподавательского состава академии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Подробная информация на официальном сайте академии http://dksta.ru/ в разделе «Школьнику» и по телефону 6-96-02.</a:t>
            </a:r>
          </a:p>
          <a:p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99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149" y="138224"/>
            <a:ext cx="6909834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Информация для поступающих на сайте КГТА в разделе «Абитуриенту»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68633" y="1538546"/>
            <a:ext cx="2105245" cy="435133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>
                <a:latin typeface="Georgia" pitchFamily="18" charset="0"/>
              </a:rPr>
              <a:t>Сайт</a:t>
            </a:r>
            <a:r>
              <a:rPr lang="ru-RU" sz="1600" dirty="0" smtClean="0">
                <a:latin typeface="Georgia" pitchFamily="18" charset="0"/>
                <a:sym typeface="Symbol" panose="05050102010706020507" pitchFamily="18" charset="2"/>
              </a:rPr>
              <a:t></a:t>
            </a:r>
            <a:r>
              <a:rPr lang="ru-RU" sz="1600" dirty="0" smtClean="0">
                <a:latin typeface="Georgia" pitchFamily="18" charset="0"/>
              </a:rPr>
              <a:t> </a:t>
            </a:r>
            <a:r>
              <a:rPr lang="en-US" sz="1600" u="sng" dirty="0" smtClean="0">
                <a:latin typeface="Georgia" pitchFamily="18" charset="0"/>
                <a:hlinkClick r:id="rId2"/>
              </a:rPr>
              <a:t>www</a:t>
            </a:r>
            <a:r>
              <a:rPr lang="ru-RU" sz="1600" u="sng" dirty="0" smtClean="0">
                <a:latin typeface="Georgia" pitchFamily="18" charset="0"/>
                <a:hlinkClick r:id="rId2"/>
              </a:rPr>
              <a:t>.</a:t>
            </a:r>
            <a:r>
              <a:rPr lang="en-US" sz="1600" u="sng" dirty="0" err="1" smtClean="0">
                <a:latin typeface="Georgia" pitchFamily="18" charset="0"/>
                <a:hlinkClick r:id="rId2"/>
              </a:rPr>
              <a:t>dksta</a:t>
            </a:r>
            <a:r>
              <a:rPr lang="ru-RU" sz="1600" u="sng" dirty="0" smtClean="0">
                <a:latin typeface="Georgia" pitchFamily="18" charset="0"/>
                <a:hlinkClick r:id="rId2"/>
              </a:rPr>
              <a:t>.</a:t>
            </a:r>
            <a:r>
              <a:rPr lang="en-US" sz="1600" u="sng" dirty="0" err="1" smtClean="0">
                <a:latin typeface="Georgia" pitchFamily="18" charset="0"/>
                <a:hlinkClick r:id="rId2"/>
              </a:rPr>
              <a:t>ru</a:t>
            </a:r>
            <a:endParaRPr lang="ru-RU" sz="1600" u="sng" dirty="0" smtClean="0">
              <a:latin typeface="Georgia" pitchFamily="18" charset="0"/>
            </a:endParaRPr>
          </a:p>
          <a:p>
            <a:pPr algn="ctr">
              <a:buNone/>
            </a:pPr>
            <a:endParaRPr lang="ru-RU" sz="1600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Georgia" pitchFamily="18" charset="0"/>
              </a:rPr>
              <a:t> Есть вопросы,  обращайтесь в приемную комиссию:</a:t>
            </a:r>
          </a:p>
          <a:p>
            <a:endParaRPr lang="ru-RU" sz="1600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en-US" sz="1600" dirty="0" smtClean="0">
                <a:latin typeface="Georgia" pitchFamily="18" charset="0"/>
              </a:rPr>
              <a:t>E</a:t>
            </a:r>
            <a:r>
              <a:rPr lang="ru-RU" sz="1600" dirty="0" smtClean="0">
                <a:latin typeface="Georgia" pitchFamily="18" charset="0"/>
              </a:rPr>
              <a:t>-</a:t>
            </a:r>
            <a:r>
              <a:rPr lang="en-US" sz="1600" dirty="0" smtClean="0">
                <a:latin typeface="Georgia" pitchFamily="18" charset="0"/>
              </a:rPr>
              <a:t>mail</a:t>
            </a:r>
            <a:r>
              <a:rPr lang="en-US" sz="1600" dirty="0" smtClean="0">
                <a:latin typeface="Georgia" pitchFamily="18" charset="0"/>
                <a:sym typeface="Symbol" panose="05050102010706020507" pitchFamily="18" charset="2"/>
              </a:rPr>
              <a:t>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u="sng" dirty="0" err="1" smtClean="0">
                <a:latin typeface="Georgia" pitchFamily="18" charset="0"/>
                <a:hlinkClick r:id="rId3"/>
              </a:rPr>
              <a:t>pk</a:t>
            </a:r>
            <a:r>
              <a:rPr lang="ru-RU" sz="1600" u="sng" dirty="0" smtClean="0">
                <a:latin typeface="Georgia" pitchFamily="18" charset="0"/>
                <a:hlinkClick r:id="rId3"/>
              </a:rPr>
              <a:t>@</a:t>
            </a:r>
            <a:r>
              <a:rPr lang="en-US" sz="1600" u="sng" dirty="0" err="1" smtClean="0">
                <a:latin typeface="Georgia" pitchFamily="18" charset="0"/>
                <a:hlinkClick r:id="rId3"/>
              </a:rPr>
              <a:t>dksta</a:t>
            </a:r>
            <a:r>
              <a:rPr lang="ru-RU" sz="1600" u="sng" dirty="0" smtClean="0">
                <a:latin typeface="Georgia" pitchFamily="18" charset="0"/>
                <a:hlinkClick r:id="rId3"/>
              </a:rPr>
              <a:t>.</a:t>
            </a:r>
            <a:r>
              <a:rPr lang="en-US" sz="1600" u="sng" dirty="0" err="1" smtClean="0">
                <a:latin typeface="Georgia" pitchFamily="18" charset="0"/>
                <a:hlinkClick r:id="rId3"/>
              </a:rPr>
              <a:t>ru</a:t>
            </a:r>
            <a:endParaRPr lang="ru-RU" sz="16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Georgia" pitchFamily="18" charset="0"/>
              </a:rPr>
              <a:t> </a:t>
            </a:r>
          </a:p>
          <a:p>
            <a:pPr algn="ctr">
              <a:buNone/>
            </a:pPr>
            <a:r>
              <a:rPr lang="ru-RU" sz="1600" dirty="0" smtClean="0">
                <a:latin typeface="Georgia" pitchFamily="18" charset="0"/>
              </a:rPr>
              <a:t>Телефоны</a:t>
            </a:r>
            <a:r>
              <a:rPr lang="ru-RU" sz="1600" dirty="0" smtClean="0">
                <a:latin typeface="Georgia" pitchFamily="18" charset="0"/>
                <a:sym typeface="Symbol" panose="05050102010706020507" pitchFamily="18" charset="2"/>
              </a:rPr>
              <a:t></a:t>
            </a:r>
            <a:r>
              <a:rPr lang="ru-RU" sz="1600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ru-RU" sz="1600" dirty="0" smtClean="0">
                <a:latin typeface="Georgia" pitchFamily="18" charset="0"/>
              </a:rPr>
              <a:t>8 (49232) </a:t>
            </a:r>
            <a:r>
              <a:rPr lang="ru-RU" sz="1600" b="1" dirty="0" smtClean="0">
                <a:latin typeface="Georgia" pitchFamily="18" charset="0"/>
              </a:rPr>
              <a:t>6-96-02</a:t>
            </a:r>
            <a:endParaRPr lang="ru-RU" sz="1600" dirty="0" smtClean="0">
              <a:latin typeface="Georgia" pitchFamily="18" charset="0"/>
            </a:endParaRPr>
          </a:p>
          <a:p>
            <a:pPr algn="ctr">
              <a:buNone/>
            </a:pPr>
            <a:endParaRPr lang="ru-RU" sz="1600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Georgia" pitchFamily="18" charset="0"/>
              </a:rPr>
              <a:t>8 (49232) </a:t>
            </a:r>
            <a:r>
              <a:rPr lang="ru-RU" sz="1600" b="1" dirty="0" smtClean="0">
                <a:latin typeface="Georgia" pitchFamily="18" charset="0"/>
              </a:rPr>
              <a:t>6-96-00,  доб.100</a:t>
            </a:r>
            <a:endParaRPr lang="ru-RU" sz="1600" dirty="0" smtClean="0">
              <a:latin typeface="Georgia" pitchFamily="18" charset="0"/>
            </a:endParaRPr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62" y="186631"/>
            <a:ext cx="664550" cy="91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855" y="1562986"/>
            <a:ext cx="6836735" cy="463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486788" y="3881747"/>
            <a:ext cx="879894" cy="4589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429" y="1790106"/>
            <a:ext cx="3104707" cy="190236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Сайт Академии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en-US" sz="2400" u="sng" dirty="0">
                <a:latin typeface="Georgia" pitchFamily="18" charset="0"/>
                <a:hlinkClick r:id="rId2"/>
              </a:rPr>
              <a:t>www</a:t>
            </a:r>
            <a:r>
              <a:rPr lang="ru-RU" sz="2400" u="sng" dirty="0">
                <a:latin typeface="Georgia" pitchFamily="18" charset="0"/>
                <a:hlinkClick r:id="rId2"/>
              </a:rPr>
              <a:t>.</a:t>
            </a:r>
            <a:r>
              <a:rPr lang="en-US" sz="2400" u="sng" dirty="0" err="1">
                <a:latin typeface="Georgia" pitchFamily="18" charset="0"/>
                <a:hlinkClick r:id="rId2"/>
              </a:rPr>
              <a:t>dksta</a:t>
            </a:r>
            <a:r>
              <a:rPr lang="ru-RU" sz="2400" u="sng" dirty="0">
                <a:latin typeface="Georgia" pitchFamily="18" charset="0"/>
                <a:hlinkClick r:id="rId2"/>
              </a:rPr>
              <a:t>.</a:t>
            </a:r>
            <a:r>
              <a:rPr lang="en-US" sz="2400" u="sng" dirty="0" err="1">
                <a:latin typeface="Georgia" pitchFamily="18" charset="0"/>
                <a:hlinkClick r:id="rId2"/>
              </a:rPr>
              <a:t>ru</a:t>
            </a:r>
            <a:r>
              <a:rPr lang="ru-RU" sz="2400" u="sng" dirty="0">
                <a:latin typeface="Georgia" pitchFamily="18" charset="0"/>
              </a:rPr>
              <a:t/>
            </a:r>
            <a:br>
              <a:rPr lang="ru-RU" sz="2400" u="sng" dirty="0"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Раздел 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«Абитуриенту»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Переход по ссылке 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«Направления подготовки»</a:t>
            </a:r>
            <a:b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0" y="345056"/>
            <a:ext cx="5594749" cy="5943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76" y="3588860"/>
            <a:ext cx="2162175" cy="1181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952" y="4793391"/>
            <a:ext cx="23336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352" y="180753"/>
            <a:ext cx="6973629" cy="10740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Информация на сайте КГТА в разделе «Школьнику»</a:t>
            </a:r>
            <a:endParaRPr lang="ru-RU" sz="28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59" y="1169583"/>
            <a:ext cx="8287757" cy="539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4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62" y="186631"/>
            <a:ext cx="664550" cy="91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21977" y="952000"/>
            <a:ext cx="3932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Georgia" pitchFamily="18" charset="0"/>
              </a:rPr>
              <a:t>https://vk.com/kgta_kovrov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7075" y="321893"/>
            <a:ext cx="6806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Страница Академии «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Вконтакте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»: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75" y="1352110"/>
            <a:ext cx="6293604" cy="53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274311"/>
            <a:ext cx="7886700" cy="9568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Видеоэкскурсия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по Академии на </a:t>
            </a:r>
            <a:r>
              <a:rPr lang="en-US" sz="3600" b="1" dirty="0" smtClean="0">
                <a:solidFill>
                  <a:srgbClr val="002060"/>
                </a:solidFill>
                <a:latin typeface="Georgia" pitchFamily="18" charset="0"/>
                <a:hlinkClick r:id="rId2"/>
              </a:rPr>
              <a:t>YouTube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:</a:t>
            </a:r>
            <a:b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en-US" sz="1800" b="1" dirty="0" smtClean="0">
                <a:solidFill>
                  <a:srgbClr val="002060"/>
                </a:solidFill>
                <a:latin typeface="Georgia" pitchFamily="18" charset="0"/>
              </a:rPr>
              <a:t>https://www.youtube.com/watch?v=1laAy4mJM-c&amp;feature=youtu.be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205" y="1752733"/>
            <a:ext cx="6951589" cy="488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93750" y="6343650"/>
            <a:ext cx="7646988" cy="514350"/>
          </a:xfrm>
        </p:spPr>
        <p:txBody>
          <a:bodyPr rtlCol="0">
            <a:noAutofit/>
          </a:bodyPr>
          <a:lstStyle/>
          <a:p>
            <a:pPr algn="ctr" eaLnBrk="1" fontAlgn="auto" hangingPunct="1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Поступай правильно – поступай в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кгта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pic>
        <p:nvPicPr>
          <p:cNvPr id="6" name="Рисунок 5" descr="Foto_vuza_leto2018_1.jpg"/>
          <p:cNvPicPr>
            <a:picLocks noChangeAspect="1"/>
          </p:cNvPicPr>
          <p:nvPr/>
        </p:nvPicPr>
        <p:blipFill>
          <a:blip r:embed="rId3" cstate="print"/>
          <a:srcRect r="4192" b="3443"/>
          <a:stretch>
            <a:fillRect/>
          </a:stretch>
        </p:blipFill>
        <p:spPr>
          <a:xfrm>
            <a:off x="0" y="114300"/>
            <a:ext cx="9144000" cy="6143625"/>
          </a:xfrm>
          <a:prstGeom prst="rect">
            <a:avLst/>
          </a:prstGeo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185738"/>
            <a:ext cx="1636364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5953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77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5972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/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/>
                        <a:t>       </a:t>
                      </a:r>
                      <a:r>
                        <a:rPr lang="ru-RU" sz="3000" b="1" dirty="0"/>
                        <a:t>Уровни подготовки, предлагаемые академией</a:t>
                      </a:r>
                      <a:endParaRPr lang="ru-RU" sz="3000" dirty="0"/>
                    </a:p>
                  </a:txBody>
                  <a:tcPr marL="91448" marR="91448" marT="45729" marB="45729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/>
                    </a:p>
                  </a:txBody>
                  <a:tcPr marL="91448" marR="91448" marT="45727" marB="45727"/>
                </a:tc>
                <a:tc hMerge="1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35654"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Специалитет</a:t>
                      </a:r>
                      <a:endParaRPr lang="ru-RU" sz="2400" dirty="0"/>
                    </a:p>
                  </a:txBody>
                  <a:tcPr marL="91448" marR="91448" marT="45729" marB="4572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Специальности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17.05.02 Стрелково-пушечное, артиллерийское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и ракетное оружие</a:t>
                      </a:r>
                      <a:endParaRPr lang="ru-RU" sz="1800" b="1" dirty="0"/>
                    </a:p>
                    <a:p>
                      <a:pPr algn="l">
                        <a:buFont typeface="Wingdings" pitchFamily="2" charset="2"/>
                        <a:buNone/>
                      </a:pPr>
                      <a:endParaRPr lang="ru-RU" sz="2000" dirty="0"/>
                    </a:p>
                  </a:txBody>
                  <a:tcPr marL="91448" marR="91448" marT="45729" marB="457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обучения–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5,5 лет</a:t>
                      </a:r>
                      <a:endParaRPr lang="ru-RU" sz="2000" b="1" dirty="0"/>
                    </a:p>
                    <a:p>
                      <a:endParaRPr lang="ru-RU" sz="2000" b="1" dirty="0"/>
                    </a:p>
                  </a:txBody>
                  <a:tcPr marL="91448" marR="91448" marT="45729" marB="4572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7749"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Магистратура</a:t>
                      </a:r>
                      <a:endParaRPr lang="ru-RU" sz="2400" dirty="0"/>
                    </a:p>
                  </a:txBody>
                  <a:tcPr marL="91448" marR="91448"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15.04.02 Технологические машины и оборудование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38.04.02 Менеджмент</a:t>
                      </a:r>
                      <a:endParaRPr lang="ru-RU" sz="1800" b="1" dirty="0"/>
                    </a:p>
                  </a:txBody>
                  <a:tcPr marL="91448" marR="91448" marT="45729" marB="45729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года</a:t>
                      </a:r>
                      <a:endParaRPr lang="ru-RU" sz="2000" b="1" dirty="0"/>
                    </a:p>
                  </a:txBody>
                  <a:tcPr marL="91448" marR="91448" marT="45729" marB="4572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430" name="TextBox 4"/>
          <p:cNvSpPr txBox="1">
            <a:spLocks noChangeArrowheads="1"/>
          </p:cNvSpPr>
          <p:nvPr/>
        </p:nvSpPr>
        <p:spPr bwMode="auto">
          <a:xfrm>
            <a:off x="0" y="635147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altLang="ru-RU" b="1" dirty="0">
                <a:solidFill>
                  <a:schemeClr val="bg1"/>
                </a:solidFill>
              </a:rPr>
              <a:t>Обучение ведется по </a:t>
            </a:r>
            <a:r>
              <a:rPr lang="ru-RU" altLang="ru-RU" b="1" dirty="0" smtClean="0">
                <a:solidFill>
                  <a:schemeClr val="bg1"/>
                </a:solidFill>
              </a:rPr>
              <a:t>очной и </a:t>
            </a:r>
            <a:r>
              <a:rPr lang="ru-RU" altLang="ru-RU" b="1" dirty="0" err="1" smtClean="0">
                <a:solidFill>
                  <a:schemeClr val="bg1"/>
                </a:solidFill>
              </a:rPr>
              <a:t>очно-заочной</a:t>
            </a:r>
            <a:r>
              <a:rPr lang="ru-RU" altLang="ru-RU" b="1" dirty="0" smtClean="0">
                <a:solidFill>
                  <a:schemeClr val="bg1"/>
                </a:solidFill>
              </a:rPr>
              <a:t> </a:t>
            </a:r>
            <a:r>
              <a:rPr lang="ru-RU" altLang="ru-RU" b="1" dirty="0">
                <a:solidFill>
                  <a:schemeClr val="bg1"/>
                </a:solidFill>
              </a:rPr>
              <a:t>(вечерней) </a:t>
            </a:r>
            <a:r>
              <a:rPr lang="ru-RU" altLang="ru-RU" b="1" dirty="0" smtClean="0">
                <a:solidFill>
                  <a:schemeClr val="bg1"/>
                </a:solidFill>
              </a:rPr>
              <a:t>формам </a:t>
            </a:r>
            <a:r>
              <a:rPr lang="ru-RU" altLang="ru-RU" b="1" dirty="0">
                <a:solidFill>
                  <a:schemeClr val="bg1"/>
                </a:solidFill>
              </a:rPr>
              <a:t>обучения</a:t>
            </a:r>
          </a:p>
        </p:txBody>
      </p:sp>
      <p:pic>
        <p:nvPicPr>
          <p:cNvPr id="17431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96838"/>
            <a:ext cx="73025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Преимущества обучения в академии</a:t>
            </a:r>
          </a:p>
        </p:txBody>
      </p:sp>
      <p:pic>
        <p:nvPicPr>
          <p:cNvPr id="6" name="Picture 2" descr="логотип КГ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111" y="1243126"/>
            <a:ext cx="1549234" cy="162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804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25" y="146050"/>
            <a:ext cx="7145338" cy="12541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latin typeface="+mn-lt"/>
              </a:rPr>
              <a:t>КГТА - единственный вуз </a:t>
            </a:r>
            <a:r>
              <a:rPr lang="ru-RU" sz="2800" b="1" dirty="0" smtClean="0">
                <a:latin typeface="+mn-lt"/>
              </a:rPr>
              <a:t>во </a:t>
            </a:r>
            <a:r>
              <a:rPr lang="ru-RU" sz="2800" b="1" dirty="0">
                <a:latin typeface="+mn-lt"/>
              </a:rPr>
              <a:t>Владимирском </a:t>
            </a:r>
            <a:r>
              <a:rPr lang="ru-RU" sz="2800" b="1" dirty="0" smtClean="0">
                <a:latin typeface="+mn-lt"/>
              </a:rPr>
              <a:t>регионе, имеющий военный учебный центр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799" y="1745417"/>
            <a:ext cx="8716961" cy="1649539"/>
          </a:xfrm>
          <a:extLst/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  <a:defRPr/>
            </a:pPr>
            <a:r>
              <a:rPr lang="ru-RU" sz="1800" b="1" dirty="0">
                <a:solidFill>
                  <a:schemeClr val="tx2"/>
                </a:solidFill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</a:rPr>
              <a:t> </a:t>
            </a: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Со </a:t>
            </a:r>
            <a:r>
              <a:rPr lang="ru-RU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второго курса студенты могут обучаться </a:t>
            </a: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в военном учебном центре и </a:t>
            </a:r>
            <a:r>
              <a:rPr lang="ru-RU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получить военно-учетную специальность.  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smtClean="0">
                <a:solidFill>
                  <a:schemeClr val="tx2"/>
                </a:solidFill>
              </a:rPr>
              <a:t> </a:t>
            </a: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Выпускникам присваивается воинское звание офицера с зачислением в запас.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Студенты </a:t>
            </a:r>
            <a:r>
              <a:rPr lang="ru-RU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освобождаются от призыва на военную </a:t>
            </a: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службу.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ru-RU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В </a:t>
            </a:r>
            <a:r>
              <a:rPr lang="ru-RU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случае работы выпускника в силовой структуре звание сохраняется. </a:t>
            </a:r>
          </a:p>
          <a:p>
            <a:pPr lvl="1">
              <a:buNone/>
              <a:defRPr/>
            </a:pP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</a:rPr>
              <a:t> </a:t>
            </a:r>
            <a:endParaRPr lang="ru-RU" sz="1800" dirty="0"/>
          </a:p>
        </p:txBody>
      </p:sp>
      <p:pic>
        <p:nvPicPr>
          <p:cNvPr id="23556" name="Picture 2" descr="логотип КГ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203200"/>
            <a:ext cx="13398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pk\Desktop\dQ1inlnAB3g.jpg"/>
          <p:cNvPicPr>
            <a:picLocks noChangeAspect="1" noChangeArrowheads="1"/>
          </p:cNvPicPr>
          <p:nvPr/>
        </p:nvPicPr>
        <p:blipFill>
          <a:blip r:embed="rId3" cstate="print"/>
          <a:srcRect l="12212" r="5440"/>
          <a:stretch>
            <a:fillRect/>
          </a:stretch>
        </p:blipFill>
        <p:spPr bwMode="auto">
          <a:xfrm>
            <a:off x="5172075" y="3298078"/>
            <a:ext cx="3724275" cy="3015679"/>
          </a:xfrm>
          <a:prstGeom prst="rect">
            <a:avLst/>
          </a:prstGeom>
          <a:noFill/>
        </p:spPr>
      </p:pic>
      <p:pic>
        <p:nvPicPr>
          <p:cNvPr id="1026" name="Picture 2" descr="C:\Users\pk\Desktop\Нов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9" y="3305174"/>
            <a:ext cx="4638675" cy="300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" y="1533525"/>
            <a:ext cx="2828925" cy="769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1800" b="1" dirty="0"/>
              <a:t>С 1-го курса </a:t>
            </a:r>
            <a:r>
              <a:rPr lang="ru-RU" sz="1800" b="1" dirty="0" smtClean="0"/>
              <a:t> все  студенты получают</a:t>
            </a:r>
            <a:r>
              <a:rPr lang="ru-RU" sz="1800" b="1" dirty="0"/>
              <a:t> </a:t>
            </a:r>
            <a:r>
              <a:rPr lang="ru-RU" sz="1800" b="1" dirty="0" smtClean="0"/>
              <a:t> базовую </a:t>
            </a:r>
            <a:r>
              <a:rPr lang="ru-RU" sz="1800" b="1" dirty="0"/>
              <a:t>стипендию </a:t>
            </a:r>
            <a:r>
              <a:rPr lang="ru-RU" sz="1800" b="1" dirty="0" smtClean="0"/>
              <a:t> - 3300 рублей</a:t>
            </a:r>
            <a:endParaRPr lang="ru-RU" sz="1800" b="1" dirty="0"/>
          </a:p>
        </p:txBody>
      </p:sp>
      <p:sp>
        <p:nvSpPr>
          <p:cNvPr id="24580" name="Текст 3"/>
          <p:cNvSpPr>
            <a:spLocks noGrp="1"/>
          </p:cNvSpPr>
          <p:nvPr>
            <p:ph type="body" sz="half" idx="2"/>
          </p:nvPr>
        </p:nvSpPr>
        <p:spPr>
          <a:xfrm>
            <a:off x="179388" y="2687638"/>
            <a:ext cx="2794000" cy="3867150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FFF00"/>
              </a:buClr>
              <a:buFont typeface="Wingdings" pitchFamily="2" charset="2"/>
              <a:buChar char="ü"/>
            </a:pPr>
            <a:r>
              <a:rPr lang="ru-RU" altLang="ru-RU" sz="1800" b="1" dirty="0" smtClean="0"/>
              <a:t>  Успешная учёба, 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ü"/>
            </a:pPr>
            <a:r>
              <a:rPr lang="ru-RU" altLang="ru-RU" sz="1800" b="1" dirty="0" smtClean="0"/>
              <a:t>  участие в общественной жизни, 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ü"/>
            </a:pPr>
            <a:r>
              <a:rPr lang="ru-RU" altLang="ru-RU" sz="1800" b="1" dirty="0" smtClean="0"/>
              <a:t>  научно-исследовательской работе,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ü"/>
            </a:pPr>
            <a:r>
              <a:rPr lang="ru-RU" altLang="ru-RU" sz="1800" b="1" dirty="0" smtClean="0"/>
              <a:t>  культурно –творческая, спортивная деятельность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ru-RU" altLang="ru-RU" sz="1800" b="1" dirty="0" smtClean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800" b="1" dirty="0" smtClean="0"/>
              <a:t>    дают право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800" b="1" dirty="0" smtClean="0"/>
              <a:t> на повышенную         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800" b="1" dirty="0" smtClean="0"/>
              <a:t> стипендию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800" b="1" dirty="0" smtClean="0"/>
              <a:t> до 12 000 рублей</a:t>
            </a:r>
          </a:p>
          <a:p>
            <a:pPr eaLnBrk="1" hangingPunct="1"/>
            <a:endParaRPr lang="ru-RU" altLang="ru-RU" sz="1800" dirty="0" smtClean="0"/>
          </a:p>
          <a:p>
            <a:pPr eaLnBrk="1" hangingPunct="1"/>
            <a:endParaRPr lang="ru-RU" altLang="ru-RU" sz="1800" dirty="0" smtClean="0"/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3248026" y="123825"/>
            <a:ext cx="5753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2800" b="1" dirty="0" smtClean="0">
                <a:solidFill>
                  <a:schemeClr val="accent2"/>
                </a:solidFill>
              </a:rPr>
              <a:t>Социальная поддержка студентов</a:t>
            </a:r>
            <a:endParaRPr lang="ru-RU" altLang="ru-RU" sz="2800" dirty="0">
              <a:solidFill>
                <a:schemeClr val="accent2"/>
              </a:solidFill>
            </a:endParaRPr>
          </a:p>
        </p:txBody>
      </p:sp>
      <p:pic>
        <p:nvPicPr>
          <p:cNvPr id="24582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8" y="123825"/>
            <a:ext cx="930275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3413125" y="1047750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00475" y="676275"/>
            <a:ext cx="45720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000" b="1" dirty="0"/>
              <a:t>Студенты могут получать стипендии: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2000" b="1" dirty="0"/>
              <a:t>Академическую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2000" b="1" dirty="0"/>
              <a:t>Социальную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2000" b="1" dirty="0"/>
              <a:t>Целевую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2000" b="1" dirty="0"/>
              <a:t>Президентскую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2000" b="1" dirty="0"/>
              <a:t>Правительственную </a:t>
            </a:r>
            <a:endParaRPr lang="ru-RU" sz="2000" dirty="0"/>
          </a:p>
        </p:txBody>
      </p:sp>
      <p:pic>
        <p:nvPicPr>
          <p:cNvPr id="10" name="Picture 2" descr="C:\Users\zhuk\Desktop\aQ1gX7IQ_j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454" y="2714473"/>
            <a:ext cx="5717514" cy="38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438" y="265352"/>
            <a:ext cx="7302500" cy="1189038"/>
          </a:xfrm>
        </p:spPr>
        <p:txBody>
          <a:bodyPr/>
          <a:lstStyle/>
          <a:p>
            <a:pPr algn="ctr">
              <a:defRPr/>
            </a:pPr>
            <a:r>
              <a:rPr lang="ru-RU" sz="2400" b="1" dirty="0">
                <a:latin typeface="+mn-lt"/>
              </a:rPr>
              <a:t>В академии проводится более 100 научных, спортивных и культурно-массовых </a:t>
            </a: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студенческих </a:t>
            </a:r>
            <a:r>
              <a:rPr lang="ru-RU" sz="2400" b="1" dirty="0">
                <a:latin typeface="+mn-lt"/>
              </a:rPr>
              <a:t>мероприятий</a:t>
            </a:r>
          </a:p>
        </p:txBody>
      </p:sp>
      <p:pic>
        <p:nvPicPr>
          <p:cNvPr id="2560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800"/>
            <a:ext cx="1341438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7"/>
          <p:cNvSpPr>
            <a:spLocks noChangeArrowheads="1"/>
          </p:cNvSpPr>
          <p:nvPr/>
        </p:nvSpPr>
        <p:spPr bwMode="auto">
          <a:xfrm>
            <a:off x="114300" y="5171227"/>
            <a:ext cx="5410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Первичная профсоюзная организация студентов и аспирантов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Танцевальный коллектив «Вега»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Журнал «Студенческий день»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Студенческие отряды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Школа юмора</a:t>
            </a:r>
          </a:p>
          <a:p>
            <a:pPr indent="180975" eaLnBrk="0" hangingPunct="0">
              <a:buFont typeface="Arial" pitchFamily="34" charset="0"/>
              <a:buChar char="•"/>
            </a:pPr>
            <a:endParaRPr lang="ru-RU" altLang="ru-RU" sz="1400" b="1" dirty="0" smtClean="0"/>
          </a:p>
        </p:txBody>
      </p:sp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770510" y="6357126"/>
            <a:ext cx="7824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 dirty="0">
                <a:solidFill>
                  <a:schemeClr val="bg1"/>
                </a:solidFill>
              </a:rPr>
              <a:t>Интересная  и насыщенная студенческая жизнь 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5530851" y="5161703"/>
            <a:ext cx="34607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Команда робототехники «</a:t>
            </a:r>
            <a:r>
              <a:rPr lang="en-US" altLang="ru-RU" sz="1400" b="1" dirty="0" smtClean="0"/>
              <a:t>KSTA Team</a:t>
            </a:r>
            <a:r>
              <a:rPr lang="ru-RU" altLang="ru-RU" sz="1400" b="1" dirty="0" smtClean="0"/>
              <a:t>»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Военно-патриотический центр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Клуб интеллектуальных игр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smtClean="0"/>
              <a:t>Спортивные секции</a:t>
            </a:r>
          </a:p>
          <a:p>
            <a:pPr indent="180975" eaLnBrk="0" hangingPunct="0">
              <a:buFont typeface="Arial" pitchFamily="34" charset="0"/>
              <a:buChar char="•"/>
            </a:pPr>
            <a:r>
              <a:rPr lang="ru-RU" altLang="ru-RU" sz="1400" b="1" dirty="0" err="1" smtClean="0"/>
              <a:t>Фотошкола</a:t>
            </a:r>
            <a:endParaRPr lang="ru-RU" altLang="ru-RU" sz="1400" b="1" dirty="0" smtClean="0"/>
          </a:p>
          <a:p>
            <a:pPr indent="180975" eaLnBrk="0" hangingPunct="0">
              <a:buFont typeface="Arial" pitchFamily="34" charset="0"/>
              <a:buChar char="•"/>
            </a:pPr>
            <a:endParaRPr lang="ru-RU" altLang="ru-RU" sz="1400" b="1" dirty="0"/>
          </a:p>
        </p:txBody>
      </p:sp>
      <p:pic>
        <p:nvPicPr>
          <p:cNvPr id="9" name="Picture 2" descr="C:\Users\pk\Desktop\JdPpir1ggUE.jpg"/>
          <p:cNvPicPr>
            <a:picLocks noChangeAspect="1" noChangeArrowheads="1"/>
          </p:cNvPicPr>
          <p:nvPr/>
        </p:nvPicPr>
        <p:blipFill>
          <a:blip r:embed="rId3" cstate="print"/>
          <a:srcRect t="16225" b="16094"/>
          <a:stretch>
            <a:fillRect/>
          </a:stretch>
        </p:blipFill>
        <p:spPr bwMode="auto">
          <a:xfrm>
            <a:off x="95250" y="1531699"/>
            <a:ext cx="8968669" cy="3414409"/>
          </a:xfrm>
          <a:prstGeom prst="rect">
            <a:avLst/>
          </a:prstGeom>
          <a:noFill/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2200275" y="4933102"/>
            <a:ext cx="4286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 algn="ctr" eaLnBrk="0" hangingPunct="0"/>
            <a:r>
              <a:rPr lang="ru-RU" altLang="ru-RU" sz="1400" b="1" u="sng" dirty="0" smtClean="0"/>
              <a:t>Активно работают студенческие объединения:</a:t>
            </a:r>
          </a:p>
          <a:p>
            <a:pPr indent="180975" eaLnBrk="0" hangingPunct="0">
              <a:buFont typeface="Arial" pitchFamily="34" charset="0"/>
              <a:buChar char="•"/>
            </a:pPr>
            <a:endParaRPr lang="ru-RU" altLang="ru-RU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456075" y="1437584"/>
            <a:ext cx="1356527" cy="8742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50" name="TextBox 9"/>
          <p:cNvSpPr txBox="1">
            <a:spLocks noChangeArrowheads="1"/>
          </p:cNvSpPr>
          <p:nvPr/>
        </p:nvSpPr>
        <p:spPr bwMode="auto">
          <a:xfrm>
            <a:off x="5683250" y="6334125"/>
            <a:ext cx="325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 sz="2800">
              <a:solidFill>
                <a:schemeClr val="bg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19175" y="171450"/>
            <a:ext cx="4649788" cy="11033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/>
                </a:solidFill>
                <a:latin typeface="+mn-lt"/>
              </a:rPr>
              <a:t>Возможность проявить себя есть у каждого студента академии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27652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3188"/>
            <a:ext cx="9032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Прямоугольник 14"/>
          <p:cNvSpPr>
            <a:spLocks noChangeArrowheads="1"/>
          </p:cNvSpPr>
          <p:nvPr/>
        </p:nvSpPr>
        <p:spPr bwMode="auto">
          <a:xfrm>
            <a:off x="774700" y="1630363"/>
            <a:ext cx="3944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ru-RU" sz="2800">
              <a:solidFill>
                <a:schemeClr val="accent2"/>
              </a:solidFill>
            </a:endParaRPr>
          </a:p>
        </p:txBody>
      </p:sp>
      <p:pic>
        <p:nvPicPr>
          <p:cNvPr id="3074" name="Picture 2" descr="C:\Users\pk\Desktop\lzs8MJ6rVsM.jpg"/>
          <p:cNvPicPr>
            <a:picLocks noChangeAspect="1" noChangeArrowheads="1"/>
          </p:cNvPicPr>
          <p:nvPr/>
        </p:nvPicPr>
        <p:blipFill>
          <a:blip r:embed="rId3" cstate="print"/>
          <a:srcRect l="8894" t="16119" r="8731" b="5857"/>
          <a:stretch>
            <a:fillRect/>
          </a:stretch>
        </p:blipFill>
        <p:spPr bwMode="auto">
          <a:xfrm>
            <a:off x="4460240" y="1002097"/>
            <a:ext cx="4429760" cy="2797743"/>
          </a:xfrm>
          <a:prstGeom prst="rect">
            <a:avLst/>
          </a:prstGeom>
          <a:noFill/>
        </p:spPr>
      </p:pic>
      <p:pic>
        <p:nvPicPr>
          <p:cNvPr id="3075" name="Picture 3" descr="C:\Users\pk\Desktop\21YdCn0HLCE.jpg"/>
          <p:cNvPicPr>
            <a:picLocks noChangeAspect="1" noChangeArrowheads="1"/>
          </p:cNvPicPr>
          <p:nvPr/>
        </p:nvPicPr>
        <p:blipFill>
          <a:blip r:embed="rId4" cstate="print"/>
          <a:srcRect l="1614" t="6711" r="4439" b="5903"/>
          <a:stretch>
            <a:fillRect/>
          </a:stretch>
        </p:blipFill>
        <p:spPr bwMode="auto">
          <a:xfrm>
            <a:off x="4388512" y="3901440"/>
            <a:ext cx="4582768" cy="2397760"/>
          </a:xfrm>
          <a:prstGeom prst="rect">
            <a:avLst/>
          </a:prstGeom>
          <a:noFill/>
        </p:spPr>
      </p:pic>
      <p:pic>
        <p:nvPicPr>
          <p:cNvPr id="3076" name="Picture 4" descr="C:\Users\pk\Desktop\D4qTgT06QUU.jpg"/>
          <p:cNvPicPr>
            <a:picLocks noChangeAspect="1" noChangeArrowheads="1"/>
          </p:cNvPicPr>
          <p:nvPr/>
        </p:nvPicPr>
        <p:blipFill>
          <a:blip r:embed="rId5" cstate="print"/>
          <a:srcRect l="8088" r="9154" b="4399"/>
          <a:stretch>
            <a:fillRect/>
          </a:stretch>
        </p:blipFill>
        <p:spPr bwMode="auto">
          <a:xfrm>
            <a:off x="376966" y="3373120"/>
            <a:ext cx="3798794" cy="2926080"/>
          </a:xfrm>
          <a:prstGeom prst="rect">
            <a:avLst/>
          </a:prstGeom>
          <a:noFill/>
        </p:spPr>
      </p:pic>
      <p:pic>
        <p:nvPicPr>
          <p:cNvPr id="3077" name="Picture 5" descr="C:\Users\pk\Desktop\xW-4bcOPe_c.jpg"/>
          <p:cNvPicPr>
            <a:picLocks noChangeAspect="1" noChangeArrowheads="1"/>
          </p:cNvPicPr>
          <p:nvPr/>
        </p:nvPicPr>
        <p:blipFill>
          <a:blip r:embed="rId6" cstate="print"/>
          <a:srcRect l="3416" t="8997" r="9658" b="9850"/>
          <a:stretch>
            <a:fillRect/>
          </a:stretch>
        </p:blipFill>
        <p:spPr bwMode="auto">
          <a:xfrm>
            <a:off x="833120" y="1323284"/>
            <a:ext cx="3180080" cy="1978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2997</TotalTime>
  <Words>2136</Words>
  <Application>Microsoft Office PowerPoint</Application>
  <PresentationFormat>Экран (4:3)</PresentationFormat>
  <Paragraphs>590</Paragraphs>
  <Slides>36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Georgia</vt:lpstr>
      <vt:lpstr>Sylfaen</vt:lpstr>
      <vt:lpstr>Symbol</vt:lpstr>
      <vt:lpstr>Times New Roman</vt:lpstr>
      <vt:lpstr>Wingdings</vt:lpstr>
      <vt:lpstr>Ретро</vt:lpstr>
      <vt:lpstr>1_Ретро</vt:lpstr>
      <vt:lpstr>2_Ретро</vt:lpstr>
      <vt:lpstr>Учёба в КГТА –  начало  успешной карьеры</vt:lpstr>
      <vt:lpstr>Презентация PowerPoint</vt:lpstr>
      <vt:lpstr>Презентация PowerPoint</vt:lpstr>
      <vt:lpstr>Презентация PowerPoint</vt:lpstr>
      <vt:lpstr>Преимущества обучения в академии</vt:lpstr>
      <vt:lpstr>КГТА - единственный вуз во Владимирском регионе, имеющий военный учебный центр</vt:lpstr>
      <vt:lpstr>  С 1-го курса  все  студенты получают  базовую стипендию  - 3300 рублей</vt:lpstr>
      <vt:lpstr>В академии проводится более 100 научных, спортивных и культурно-массовых  студенческих мероприятий</vt:lpstr>
      <vt:lpstr>Презентация PowerPoint</vt:lpstr>
      <vt:lpstr>Дни открытых дверей  для школьников старших классов  </vt:lpstr>
      <vt:lpstr>Стопроцентное трудоустройство выпускников</vt:lpstr>
      <vt:lpstr>Студенты с 3-го курса  могут совмещать учёбу  с работой на предприятиях</vt:lpstr>
      <vt:lpstr>Причины поступать в КГТА</vt:lpstr>
      <vt:lpstr>Особенности поступления в Академию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Минимальное количество баллов за вступительные испытания на базе СПО, необходимое для поступления в Академию в 2022г.</vt:lpstr>
      <vt:lpstr>Интервалы баллов зачисленных в 2021 году</vt:lpstr>
      <vt:lpstr>Презентация PowerPoint</vt:lpstr>
      <vt:lpstr>Презентация PowerPoint</vt:lpstr>
      <vt:lpstr>Сроки приема документов</vt:lpstr>
      <vt:lpstr>Как подать документы?</vt:lpstr>
      <vt:lpstr>Презентация PowerPoint</vt:lpstr>
      <vt:lpstr>Кто имеет право на внутренние вступительные испытания?</vt:lpstr>
      <vt:lpstr>Когда будет зачисление в академию? </vt:lpstr>
      <vt:lpstr>Информация о КГТА доступна на сайте  «Поступай правильно» – каталоге вузов  https://поступай-правильно.рф</vt:lpstr>
      <vt:lpstr>Энергомеханический колледж КГТА</vt:lpstr>
      <vt:lpstr>Подготовительные курсы  к ОГЭ и ЕГЭ</vt:lpstr>
      <vt:lpstr>Информация для поступающих на сайте КГТА в разделе «Абитуриенту»</vt:lpstr>
      <vt:lpstr>Сайт Академии  www.dksta.ru  Раздел  «Абитуриенту»   Переход по ссылке  «Направления подготовки» </vt:lpstr>
      <vt:lpstr>Информация на сайте КГТА в разделе «Школьнику»</vt:lpstr>
      <vt:lpstr>Презентация PowerPoint</vt:lpstr>
      <vt:lpstr>Видеоэкскурсия по Академии на YouTube:  https://www.youtube.com/watch?v=1laAy4mJM-c&amp;feature=youtu.be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 Инновационного Развития  Школьников</dc:title>
  <dc:creator>Шварёв Олег Сергеевич</dc:creator>
  <cp:lastModifiedBy>Ольга</cp:lastModifiedBy>
  <cp:revision>507</cp:revision>
  <dcterms:created xsi:type="dcterms:W3CDTF">2016-10-05T19:55:51Z</dcterms:created>
  <dcterms:modified xsi:type="dcterms:W3CDTF">2022-02-11T10:38:16Z</dcterms:modified>
</cp:coreProperties>
</file>