
<file path=[Content_Types].xml><?xml version="1.0" encoding="utf-8"?>
<Types xmlns="http://schemas.openxmlformats.org/package/2006/content-types">
  <Default Extension="png" ContentType="image/png"/>
  <Default Extension="~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3.jpg" ContentType="image/jpeg"/>
  <Override PartName="/ppt/media/image48.jpg" ContentType="image/jpeg"/>
  <Override PartName="/ppt/media/image49.jpg" ContentType="image/jpeg"/>
  <Override PartName="/ppt/media/image5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5.jpg" ContentType="image/jpeg"/>
  <Override PartName="/ppt/media/image56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10" r:id="rId2"/>
    <p:sldId id="794" r:id="rId3"/>
    <p:sldId id="795" r:id="rId4"/>
    <p:sldId id="796" r:id="rId5"/>
    <p:sldId id="798" r:id="rId6"/>
    <p:sldId id="839" r:id="rId7"/>
    <p:sldId id="797" r:id="rId8"/>
    <p:sldId id="799" r:id="rId9"/>
    <p:sldId id="800" r:id="rId10"/>
    <p:sldId id="801" r:id="rId11"/>
    <p:sldId id="802" r:id="rId12"/>
    <p:sldId id="803" r:id="rId13"/>
    <p:sldId id="804" r:id="rId14"/>
    <p:sldId id="806" r:id="rId15"/>
    <p:sldId id="807" r:id="rId16"/>
    <p:sldId id="808" r:id="rId17"/>
    <p:sldId id="838" r:id="rId18"/>
    <p:sldId id="809" r:id="rId19"/>
    <p:sldId id="810" r:id="rId20"/>
    <p:sldId id="724" r:id="rId21"/>
    <p:sldId id="812" r:id="rId22"/>
    <p:sldId id="813" r:id="rId23"/>
    <p:sldId id="814" r:id="rId24"/>
    <p:sldId id="816" r:id="rId25"/>
    <p:sldId id="817" r:id="rId26"/>
    <p:sldId id="819" r:id="rId27"/>
    <p:sldId id="820" r:id="rId28"/>
    <p:sldId id="822" r:id="rId29"/>
    <p:sldId id="836" r:id="rId30"/>
    <p:sldId id="823" r:id="rId31"/>
    <p:sldId id="829" r:id="rId32"/>
    <p:sldId id="793" r:id="rId33"/>
    <p:sldId id="830" r:id="rId34"/>
    <p:sldId id="831" r:id="rId35"/>
    <p:sldId id="827" r:id="rId36"/>
    <p:sldId id="826" r:id="rId37"/>
    <p:sldId id="825" r:id="rId38"/>
    <p:sldId id="833" r:id="rId39"/>
    <p:sldId id="832" r:id="rId40"/>
    <p:sldId id="835" r:id="rId41"/>
    <p:sldId id="837" r:id="rId42"/>
  </p:sldIdLst>
  <p:sldSz cx="12192000" cy="6858000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0E2"/>
    <a:srgbClr val="001132"/>
    <a:srgbClr val="001746"/>
    <a:srgbClr val="001B50"/>
    <a:srgbClr val="002060"/>
    <a:srgbClr val="1F2060"/>
    <a:srgbClr val="0070C0"/>
    <a:srgbClr val="0070C1"/>
    <a:srgbClr val="EC3F10"/>
    <a:srgbClr val="BD9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 autoAdjust="0"/>
    <p:restoredTop sz="93950" autoAdjust="0"/>
  </p:normalViewPr>
  <p:slideViewPr>
    <p:cSldViewPr>
      <p:cViewPr varScale="1">
        <p:scale>
          <a:sx n="72" d="100"/>
          <a:sy n="72" d="100"/>
        </p:scale>
        <p:origin x="107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247" cy="496730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2"/>
            <a:ext cx="2946246" cy="496730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pPr>
              <a:defRPr/>
            </a:pPr>
            <a:fld id="{4FA1D8B1-A441-49C4-B6A1-CFA38A5457C9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6542"/>
            <a:ext cx="5439101" cy="4468975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486"/>
            <a:ext cx="2946247" cy="496729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31486"/>
            <a:ext cx="2946246" cy="496729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pPr>
              <a:defRPr/>
            </a:pPr>
            <a:fld id="{A251CD80-B21B-4439-AC90-2D4429DF28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875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002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594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5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39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92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90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05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55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96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46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71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9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7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90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96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1CD80-B21B-4439-AC90-2D4429DF2866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32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D2E7-6EDE-4CF6-96D6-3D66CAF0B15B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C46D9-F025-4279-89BA-96A3292300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45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97A9A-6B5E-4A4A-B46F-A4DABE435F46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789D-DEAC-458B-AE48-7F08709BB6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97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57143-B54F-4992-9AAC-E3DF097E4465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33583-0AC2-4762-A3BF-19BF5A5198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89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6E76-DF24-4C37-85D6-90029D2EA643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995B-F164-42B2-8201-C56F9D9FE1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81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8F3DC-4841-4AEA-B88D-933FD6907740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72C5B-CC9A-46EB-A6C7-438E65AB26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52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8E11-8DC7-4CB9-A6A8-7ADC8EE3D57F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C08E-D736-4DA3-B34C-19685C624F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23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C621B-E700-4B5E-8B5C-20C04887BEF2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9E298-3D9E-4BBC-BA19-0D69303C12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6C33-F899-4E63-ADCE-1F278E80D117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80A30-8DE4-49A1-B5E2-A6CCB384A2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61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57154-F1AE-453D-90C5-C19BA6CB276E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2E11-97FA-4A92-98E9-DCD0F9EAD6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34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8DA50-0453-44A2-B76D-4C381E207411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BC5B-1062-4183-AD1A-0470BDD47C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37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25814-5446-40D8-B502-2765D99F6701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2AC99-AF28-4050-9EC8-4085DFF156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94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E2F932-79A1-4782-B5B2-36D9E6A19C9C}" type="datetimeFigureOut">
              <a:rPr lang="ru-RU"/>
              <a:pPr>
                <a:defRPr/>
              </a:pPr>
              <a:t>28.08.2023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3CDF82-3168-4EB5-9CF5-E43D3D8959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~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729" y="1229267"/>
            <a:ext cx="8233593" cy="1938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tabLst>
                <a:tab pos="1790700" algn="l"/>
              </a:tabLst>
              <a:defRPr/>
            </a:pPr>
            <a:r>
              <a:rPr 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АВГУСТОВСКАЯ ПЕДАГОГИЧЕСКАЯ КОНФЕРЕНЦИЯ </a:t>
            </a:r>
          </a:p>
          <a:p>
            <a:pPr>
              <a:tabLst>
                <a:tab pos="1790700" algn="l"/>
              </a:tabLst>
              <a:defRPr/>
            </a:pPr>
            <a:r>
              <a:rPr 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ОБРАЗОВАНИЯ</a:t>
            </a:r>
          </a:p>
          <a:p>
            <a:pPr>
              <a:tabLst>
                <a:tab pos="1790700" algn="l"/>
              </a:tabLst>
              <a:defRPr/>
            </a:pPr>
            <a:r>
              <a:rPr 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ИВАНОВСКОЙ </a:t>
            </a: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834842" y="4797152"/>
            <a:ext cx="648072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Департамента образования 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Ивановской области</a:t>
            </a:r>
          </a:p>
          <a:p>
            <a:pPr algn="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Ольга Генриховна Антонова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 flipV="1">
            <a:off x="3666458" y="764704"/>
            <a:ext cx="32296" cy="3600000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229267"/>
            <a:ext cx="2711406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4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888462" y="667607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7752184" y="2645552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6584299" y="6371798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 bwMode="auto">
          <a:xfrm>
            <a:off x="11784632" y="5733256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1" y="1375757"/>
            <a:ext cx="5442244" cy="3628872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391611" y="1215469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568438" y="1052736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26" y="2906355"/>
            <a:ext cx="4925495" cy="3284984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 flipH="1">
            <a:off x="6451483" y="1744985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143119" y="1215469"/>
            <a:ext cx="4067968" cy="11571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343165" y="1375757"/>
            <a:ext cx="3810859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Инженерные классы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11 школах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99152" y="5268055"/>
            <a:ext cx="4067968" cy="11571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27706" y="5384971"/>
            <a:ext cx="38108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Иваново, Шуя, Родники, Кинешма, Вичуга, Фурманов и Кинешемский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14777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741898" y="977869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8056905" y="2844413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5746074" y="2262063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090825" y="1759843"/>
            <a:ext cx="4067968" cy="11571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95408" y="1697922"/>
            <a:ext cx="4138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Психолого-педагогические классы и профильные группы 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86882" y="3679844"/>
            <a:ext cx="4067968" cy="11571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90179" y="5096963"/>
            <a:ext cx="4067968" cy="11571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259398" y="4009296"/>
            <a:ext cx="3810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Спортивные классы 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15436" y="5444711"/>
            <a:ext cx="3810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Медицинские классы 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4940" y="1756408"/>
            <a:ext cx="3810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в 10 школах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1901" y="4543966"/>
            <a:ext cx="4150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Планируются к открытию в 2024/2025 учебном году 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 flipH="1">
            <a:off x="263352" y="3284984"/>
            <a:ext cx="1173730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04685" y="2338424"/>
            <a:ext cx="5217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в 24 школах  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753431" y="4028583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9476421" y="-603448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1685" y="5926385"/>
            <a:ext cx="5904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ПРОФМИНИМУМ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62" y="1842924"/>
            <a:ext cx="6368902" cy="39065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4659" y="890996"/>
            <a:ext cx="6558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диная модель профориентационной деятельности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9300" y="989906"/>
            <a:ext cx="9320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ПРОФОРИЕНТАЦИЯ: УРОВНИ ПРОФМИНИМУМА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1111838" y="2025390"/>
            <a:ext cx="2093779" cy="209377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60069" y="1579371"/>
            <a:ext cx="2087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Продвинутый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73274" y="1562819"/>
            <a:ext cx="1572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0508" y="1562819"/>
            <a:ext cx="139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Базовый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8754193" y="2024484"/>
            <a:ext cx="2093779" cy="209377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792438" y="2294508"/>
            <a:ext cx="20879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</a:p>
          <a:p>
            <a:pPr algn="ctr"/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4912438" y="2024484"/>
            <a:ext cx="2093779" cy="209377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33262" y="2294508"/>
            <a:ext cx="2052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</a:t>
            </a:r>
            <a:endParaRPr lang="ru-RU" sz="3200" b="1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05325" y="2294508"/>
            <a:ext cx="230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0682" y="2938743"/>
            <a:ext cx="217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кадемических часов 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71282" y="2938009"/>
            <a:ext cx="217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кадемических часов 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48344" y="2938009"/>
            <a:ext cx="217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кадемических часов 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Кольцо 31"/>
          <p:cNvSpPr/>
          <p:nvPr/>
        </p:nvSpPr>
        <p:spPr>
          <a:xfrm>
            <a:off x="876644" y="4200269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Кольцо 32"/>
          <p:cNvSpPr/>
          <p:nvPr/>
        </p:nvSpPr>
        <p:spPr>
          <a:xfrm>
            <a:off x="876644" y="5145765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925423" y="4267493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925422" y="520021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ольцо 37"/>
          <p:cNvSpPr/>
          <p:nvPr/>
        </p:nvSpPr>
        <p:spPr>
          <a:xfrm>
            <a:off x="876644" y="4662753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925423" y="472997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210192" y="4157455"/>
            <a:ext cx="2595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Урочная деятельность 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99042" y="4538640"/>
            <a:ext cx="339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занятий «Россия – мои горизонты»</a:t>
            </a:r>
            <a:endParaRPr lang="ru-RU" sz="1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99042" y="5102951"/>
            <a:ext cx="275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родителями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Кольцо 59"/>
          <p:cNvSpPr/>
          <p:nvPr/>
        </p:nvSpPr>
        <p:spPr>
          <a:xfrm>
            <a:off x="4687825" y="4200269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Кольцо 60"/>
          <p:cNvSpPr/>
          <p:nvPr/>
        </p:nvSpPr>
        <p:spPr>
          <a:xfrm>
            <a:off x="4687825" y="5145765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4736604" y="4267493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4736603" y="520021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Кольцо 63"/>
          <p:cNvSpPr/>
          <p:nvPr/>
        </p:nvSpPr>
        <p:spPr>
          <a:xfrm>
            <a:off x="4687825" y="4662753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4736604" y="472997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5021373" y="4157455"/>
            <a:ext cx="2595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Урочная деятельность 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010223" y="4538640"/>
            <a:ext cx="339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занятий «Россия – мои горизонты»</a:t>
            </a:r>
            <a:endParaRPr lang="ru-RU" sz="1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010223" y="5102951"/>
            <a:ext cx="275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родителями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Кольцо 68"/>
          <p:cNvSpPr/>
          <p:nvPr/>
        </p:nvSpPr>
        <p:spPr>
          <a:xfrm>
            <a:off x="8499006" y="4200269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ольцо 69"/>
          <p:cNvSpPr/>
          <p:nvPr/>
        </p:nvSpPr>
        <p:spPr>
          <a:xfrm>
            <a:off x="8499006" y="5145765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8547785" y="4267493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8547784" y="520021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Кольцо 72"/>
          <p:cNvSpPr/>
          <p:nvPr/>
        </p:nvSpPr>
        <p:spPr>
          <a:xfrm>
            <a:off x="8499006" y="4662753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8547785" y="472997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8832554" y="4157455"/>
            <a:ext cx="2595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Урочная деятельность 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21404" y="4538640"/>
            <a:ext cx="339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занятий «Россия – мои горизонты»</a:t>
            </a:r>
            <a:endParaRPr lang="ru-RU" sz="1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821404" y="5102951"/>
            <a:ext cx="275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родителями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Кольцо 79"/>
          <p:cNvSpPr/>
          <p:nvPr/>
        </p:nvSpPr>
        <p:spPr>
          <a:xfrm>
            <a:off x="4690987" y="6107953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>
            <a:off x="4739765" y="6162405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Кольцо 81"/>
          <p:cNvSpPr/>
          <p:nvPr/>
        </p:nvSpPr>
        <p:spPr>
          <a:xfrm>
            <a:off x="4690987" y="5624941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3" name="Овал 82"/>
          <p:cNvSpPr>
            <a:spLocks noChangeAspect="1"/>
          </p:cNvSpPr>
          <p:nvPr/>
        </p:nvSpPr>
        <p:spPr>
          <a:xfrm>
            <a:off x="4739766" y="5692165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Кольцо 83"/>
          <p:cNvSpPr/>
          <p:nvPr/>
        </p:nvSpPr>
        <p:spPr>
          <a:xfrm>
            <a:off x="8507671" y="5616005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Овал 84"/>
          <p:cNvSpPr>
            <a:spLocks noChangeAspect="1"/>
          </p:cNvSpPr>
          <p:nvPr/>
        </p:nvSpPr>
        <p:spPr>
          <a:xfrm>
            <a:off x="8556449" y="5670457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Кольцо 85"/>
          <p:cNvSpPr/>
          <p:nvPr/>
        </p:nvSpPr>
        <p:spPr>
          <a:xfrm>
            <a:off x="8510833" y="6578193"/>
            <a:ext cx="237712" cy="222150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7" name="Овал 86"/>
          <p:cNvSpPr>
            <a:spLocks noChangeAspect="1"/>
          </p:cNvSpPr>
          <p:nvPr/>
        </p:nvSpPr>
        <p:spPr>
          <a:xfrm>
            <a:off x="8559611" y="6632645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Кольцо 87"/>
          <p:cNvSpPr/>
          <p:nvPr/>
        </p:nvSpPr>
        <p:spPr>
          <a:xfrm>
            <a:off x="8510833" y="6095181"/>
            <a:ext cx="237712" cy="222150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9" name="Овал 88"/>
          <p:cNvSpPr>
            <a:spLocks noChangeAspect="1"/>
          </p:cNvSpPr>
          <p:nvPr/>
        </p:nvSpPr>
        <p:spPr>
          <a:xfrm>
            <a:off x="8559612" y="6162405"/>
            <a:ext cx="235989" cy="23598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5010222" y="5471198"/>
            <a:ext cx="31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Практико-ориентированный модуль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010221" y="6052367"/>
            <a:ext cx="3102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Дополнительное образование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8853171" y="5471198"/>
            <a:ext cx="2750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Практико-ориентированный модуль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8853170" y="6052367"/>
            <a:ext cx="275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Дополнительное образование</a:t>
            </a:r>
            <a:endParaRPr lang="ru-RU" sz="1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853170" y="6535379"/>
            <a:ext cx="333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Профессиональное обучение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888462" y="667607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7824192" y="4365104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4193" y="1940088"/>
            <a:ext cx="1721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СОЛЯРИС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6068169" y="4703455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 bwMode="auto">
          <a:xfrm>
            <a:off x="11396761" y="3884453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911424" y="2608637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 bwMode="auto">
          <a:xfrm flipH="1">
            <a:off x="911424" y="2608637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42391" y="1247692"/>
            <a:ext cx="4864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выявления и поддержки одаренных детей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64257" y="5147155"/>
            <a:ext cx="486474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i="1" dirty="0">
                <a:solidFill>
                  <a:schemeClr val="tx2"/>
                </a:solidFill>
              </a:rPr>
              <a:t>В 2022 – 2023 учебном году проведено 20 интенсивных профильных </a:t>
            </a:r>
            <a:r>
              <a:rPr lang="ru-RU" sz="2000" b="1" i="1" dirty="0" smtClean="0">
                <a:solidFill>
                  <a:schemeClr val="tx2"/>
                </a:solidFill>
              </a:rPr>
              <a:t>смен                     (свыше 600 человек)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97" y="1124744"/>
            <a:ext cx="5203936" cy="3469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914241"/>
            <a:ext cx="5366592" cy="35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вал 58"/>
          <p:cNvSpPr>
            <a:spLocks noChangeAspect="1"/>
          </p:cNvSpPr>
          <p:nvPr/>
        </p:nvSpPr>
        <p:spPr>
          <a:xfrm>
            <a:off x="10114702" y="5552523"/>
            <a:ext cx="2610953" cy="2610953"/>
          </a:xfrm>
          <a:prstGeom prst="ellipse">
            <a:avLst/>
          </a:prstGeom>
          <a:solidFill>
            <a:srgbClr val="79C0E2">
              <a:alpha val="16000"/>
            </a:srgb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-2888462" y="667607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2" y="3270539"/>
            <a:ext cx="4432273" cy="3324204"/>
          </a:xfrm>
          <a:prstGeom prst="rect">
            <a:avLst/>
          </a:prstGeom>
        </p:spPr>
      </p:pic>
      <p:sp>
        <p:nvSpPr>
          <p:cNvPr id="16" name="Овал 15"/>
          <p:cNvSpPr>
            <a:spLocks noChangeAspect="1"/>
          </p:cNvSpPr>
          <p:nvPr/>
        </p:nvSpPr>
        <p:spPr>
          <a:xfrm>
            <a:off x="5516098" y="926986"/>
            <a:ext cx="2610953" cy="2610953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5732612" y="1512584"/>
            <a:ext cx="2177924" cy="79611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4537 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63055" y="2046676"/>
            <a:ext cx="2563995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частников </a:t>
            </a:r>
            <a:r>
              <a:rPr lang="ru-RU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профориентационных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мероприятий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2022 году</a:t>
            </a:r>
            <a:endParaRPr lang="ru-RU" sz="2000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040120" y="4427693"/>
            <a:ext cx="2063453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956980" y="4564014"/>
            <a:ext cx="2236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Профессиональная диагностика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56887" y="5421616"/>
            <a:ext cx="2063453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456887" y="5536289"/>
            <a:ext cx="2105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рофессиональные пробы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203" y1="54365" x2="38203" y2="54365"/>
                        <a14:foregroundMark x1="40938" y1="51934" x2="40938" y2="51934"/>
                        <a14:foregroundMark x1="42344" y1="46851" x2="42344" y2="46851"/>
                        <a14:foregroundMark x1="47344" y1="43646" x2="47344" y2="43646"/>
                        <a14:foregroundMark x1="53125" y1="43867" x2="53125" y2="43867"/>
                        <a14:foregroundMark x1="55234" y1="54254" x2="55234" y2="54254"/>
                        <a14:foregroundMark x1="59297" y1="53149" x2="59297" y2="53149"/>
                        <a14:foregroundMark x1="66953" y1="53370" x2="66953" y2="53370"/>
                        <a14:foregroundMark x1="66797" y1="48398" x2="66797" y2="48398"/>
                        <a14:foregroundMark x1="66953" y1="43536" x2="66953" y2="43536"/>
                        <a14:foregroundMark x1="64609" y1="52486" x2="64609" y2="52486"/>
                        <a14:foregroundMark x1="64453" y1="53260" x2="64453" y2="53260"/>
                        <a14:backgroundMark x1="34219" y1="47072" x2="34219" y2="47072"/>
                        <a14:backgroundMark x1="34531" y1="55912" x2="34531" y2="55912"/>
                        <a14:backgroundMark x1="61016" y1="47072" x2="61016" y2="47072"/>
                        <a14:backgroundMark x1="60000" y1="44641" x2="60000" y2="44641"/>
                        <a14:backgroundMark x1="65781" y1="48177" x2="65781" y2="48177"/>
                        <a14:backgroundMark x1="65234" y1="52818" x2="65234" y2="52818"/>
                        <a14:backgroundMark x1="66406" y1="52486" x2="66406" y2="52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4" t="10378" r="18042" b="10309"/>
          <a:stretch/>
        </p:blipFill>
        <p:spPr>
          <a:xfrm>
            <a:off x="1592835" y="930149"/>
            <a:ext cx="2433456" cy="21089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8809226" y="926985"/>
            <a:ext cx="2610953" cy="2610953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9025740" y="1512583"/>
            <a:ext cx="2177924" cy="79611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6800 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56184" y="2062064"/>
            <a:ext cx="2563995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участников </a:t>
            </a:r>
            <a:r>
              <a:rPr lang="ru-RU" kern="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профориентационных</a:t>
            </a: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мероприятий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2023 году</a:t>
            </a:r>
            <a:r>
              <a:rPr lang="ru-RU" sz="2000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 bwMode="auto">
          <a:xfrm flipH="1">
            <a:off x="5012374" y="2806727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 bwMode="auto">
          <a:xfrm flipH="1">
            <a:off x="551384" y="3126760"/>
            <a:ext cx="4777208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8838593" y="4426138"/>
            <a:ext cx="2375688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809226" y="4540811"/>
            <a:ext cx="243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400" b="1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Профориентационные</a:t>
            </a:r>
            <a:r>
              <a:rPr lang="ru-RU" sz="1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уроки</a:t>
            </a:r>
            <a:endParaRPr lang="ru-RU" sz="1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152505" y="6237450"/>
            <a:ext cx="243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6-11 классы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994131" y="2046396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" y="980728"/>
            <a:ext cx="4811712" cy="1162785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6289559" y="5171394"/>
            <a:ext cx="2873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i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20,7 тыс. </a:t>
            </a: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участников проекта в </a:t>
            </a:r>
            <a:r>
              <a:rPr lang="ru-RU" sz="2000" i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2022/2023 </a:t>
            </a: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учебном году</a:t>
            </a:r>
            <a:endParaRPr lang="ru-RU" sz="2000" i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90" y="980728"/>
            <a:ext cx="5725647" cy="38164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56646" y="618705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7-11 классов</a:t>
            </a:r>
            <a:endParaRPr lang="ru-RU" dirty="0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10114702" y="5552523"/>
            <a:ext cx="2610953" cy="2610953"/>
          </a:xfrm>
          <a:prstGeom prst="ellipse">
            <a:avLst/>
          </a:prstGeom>
          <a:solidFill>
            <a:srgbClr val="79C0E2">
              <a:alpha val="16000"/>
            </a:srgb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32008" y="2564345"/>
            <a:ext cx="3099702" cy="118603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48868" y="2832766"/>
            <a:ext cx="3359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Профессиональная диагностика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97657" y="4169261"/>
            <a:ext cx="3894114" cy="2062533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26633" y="4782639"/>
            <a:ext cx="41104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Выработка </a:t>
            </a:r>
            <a:r>
              <a:rPr lang="ru-RU" sz="2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рекомендаций  </a:t>
            </a: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для обучающихся, родителей и педагогов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/>
          <p:cNvSpPr>
            <a:spLocks noChangeAspect="1"/>
          </p:cNvSpPr>
          <p:nvPr/>
        </p:nvSpPr>
        <p:spPr>
          <a:xfrm>
            <a:off x="9288276" y="4437112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-2888462" y="667607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875421" y="1772816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 bwMode="auto">
          <a:xfrm>
            <a:off x="6075754" y="1134274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2B24856-01B8-8531-5A20-B2D8FE6B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271" y="813563"/>
            <a:ext cx="2502403" cy="8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14" y="2032774"/>
            <a:ext cx="4567044" cy="304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19" y="1134274"/>
            <a:ext cx="5227500" cy="3485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475047" y="4725144"/>
            <a:ext cx="455885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2019-2023 годы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127 центров</a:t>
            </a:r>
            <a:endParaRPr lang="ru-RU" sz="2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94161" y="5704250"/>
            <a:ext cx="3546298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865030" y="5748036"/>
            <a:ext cx="3604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центра 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цифрового и гуманитарного профилей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47915" y="5705935"/>
            <a:ext cx="3888434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711842" y="5778813"/>
            <a:ext cx="4417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 центра 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естественно-научной и технологической направленности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1509238" y="980728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6309730" y="3212976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64524" y="908720"/>
            <a:ext cx="9320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образование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6" y="1486384"/>
            <a:ext cx="5092076" cy="33947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79776" y="545741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 году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– 5,2 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тысячи бюджетных мест </a:t>
            </a:r>
            <a:endParaRPr lang="ru-RU" sz="2000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по 125 профессиям и 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специальностям</a:t>
            </a:r>
            <a:endParaRPr lang="ru-RU" sz="2000" dirty="0">
              <a:solidFill>
                <a:schemeClr val="tx2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 flipH="1">
            <a:off x="3941208" y="5232043"/>
            <a:ext cx="2255" cy="144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 bwMode="auto">
          <a:xfrm flipH="1" flipV="1">
            <a:off x="3628130" y="6381551"/>
            <a:ext cx="6932366" cy="2255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Z:\! A !_Сотрудники ДО\Крылова А.В\Конференция  2023\Для презентации\17. Система СПО\RDV0963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51" y="1486384"/>
            <a:ext cx="5091594" cy="33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8241332" y="192179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-1104800" y="4158567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149017"/>
            <a:ext cx="3847356" cy="2564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67" y="944907"/>
            <a:ext cx="2508407" cy="235288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400256" y="3297789"/>
            <a:ext cx="47525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tx2"/>
                </a:solidFill>
              </a:rPr>
              <a:t>ОАО </a:t>
            </a:r>
            <a:r>
              <a:rPr lang="ru-RU" sz="1600" i="1" dirty="0">
                <a:solidFill>
                  <a:schemeClr val="tx2"/>
                </a:solidFill>
              </a:rPr>
              <a:t>ХБК «Шуйские ситцы»,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«ТК Русский дом»,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ПТК «Красная ветка»,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«Текстиль М»,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«Умный текстиль»,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«Бисер»,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«ТДЛ Текстиль»,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«ФАБЕРЛИК </a:t>
            </a:r>
            <a:r>
              <a:rPr lang="ru-RU" sz="1600" i="1" dirty="0" smtClean="0">
                <a:solidFill>
                  <a:schemeClr val="tx2"/>
                </a:solidFill>
              </a:rPr>
              <a:t>ФЭШН ФЭКТОРИ</a:t>
            </a:r>
            <a:r>
              <a:rPr lang="ru-RU" sz="1600" i="1" dirty="0">
                <a:solidFill>
                  <a:schemeClr val="tx2"/>
                </a:solidFill>
              </a:rPr>
              <a:t>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«ЛИДЕРТЕКС»,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</a:t>
            </a:r>
            <a:r>
              <a:rPr lang="ru-RU" sz="1600" i="1" dirty="0" err="1">
                <a:solidFill>
                  <a:schemeClr val="tx2"/>
                </a:solidFill>
              </a:rPr>
              <a:t>Промэксперт</a:t>
            </a:r>
            <a:r>
              <a:rPr lang="ru-RU" sz="1600" i="1" dirty="0">
                <a:solidFill>
                  <a:schemeClr val="tx2"/>
                </a:solidFill>
              </a:rPr>
              <a:t>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«Центр </a:t>
            </a:r>
            <a:r>
              <a:rPr lang="ru-RU" sz="1600" i="1" dirty="0" err="1">
                <a:solidFill>
                  <a:schemeClr val="tx2"/>
                </a:solidFill>
              </a:rPr>
              <a:t>Ассоль</a:t>
            </a:r>
            <a:r>
              <a:rPr lang="ru-RU" sz="1600" i="1" dirty="0">
                <a:solidFill>
                  <a:schemeClr val="tx2"/>
                </a:solidFill>
              </a:rPr>
              <a:t>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«ИИТ Консалтинг»,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</a:t>
            </a:r>
            <a:r>
              <a:rPr lang="ru-RU" sz="1600" i="1" dirty="0" err="1">
                <a:solidFill>
                  <a:schemeClr val="tx2"/>
                </a:solidFill>
              </a:rPr>
              <a:t>АктивПроект</a:t>
            </a:r>
            <a:r>
              <a:rPr lang="ru-RU" sz="1600" i="1" dirty="0">
                <a:solidFill>
                  <a:schemeClr val="tx2"/>
                </a:solidFill>
              </a:rPr>
              <a:t>», </a:t>
            </a:r>
            <a:endParaRPr lang="ru-RU" sz="1600" i="1" dirty="0" smtClean="0">
              <a:solidFill>
                <a:schemeClr val="tx2"/>
              </a:solidFill>
            </a:endParaRPr>
          </a:p>
          <a:p>
            <a:r>
              <a:rPr lang="ru-RU" sz="1600" i="1" dirty="0" smtClean="0">
                <a:solidFill>
                  <a:schemeClr val="tx2"/>
                </a:solidFill>
              </a:rPr>
              <a:t>ООО </a:t>
            </a:r>
            <a:r>
              <a:rPr lang="ru-RU" sz="1600" i="1" dirty="0">
                <a:solidFill>
                  <a:schemeClr val="tx2"/>
                </a:solidFill>
              </a:rPr>
              <a:t>«</a:t>
            </a:r>
            <a:r>
              <a:rPr lang="ru-RU" sz="1600" i="1" dirty="0" err="1">
                <a:solidFill>
                  <a:schemeClr val="tx2"/>
                </a:solidFill>
              </a:rPr>
              <a:t>Орма</a:t>
            </a:r>
            <a:r>
              <a:rPr lang="ru-RU" sz="1600" i="1" dirty="0">
                <a:solidFill>
                  <a:schemeClr val="tx2"/>
                </a:solidFill>
              </a:rPr>
              <a:t> Групп»</a:t>
            </a:r>
            <a:r>
              <a:rPr lang="ru-RU" sz="16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 bwMode="auto">
          <a:xfrm flipH="1">
            <a:off x="4752512" y="2125838"/>
            <a:ext cx="40797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40715" y="1551270"/>
            <a:ext cx="3472144" cy="96330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7368" y="1551270"/>
            <a:ext cx="41388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профессиональных колледжей 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52511" y="1620183"/>
            <a:ext cx="3810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460 студентов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49424" y="2202198"/>
            <a:ext cx="5217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503 студента 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04654" y="888747"/>
            <a:ext cx="6598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800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</a:t>
            </a:r>
            <a:r>
              <a:rPr lang="ru-RU" sz="2800" kern="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Профессионалитет</a:t>
            </a:r>
            <a:r>
              <a:rPr lang="ru-RU" sz="2800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800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1055" y="3152392"/>
            <a:ext cx="2004662" cy="72966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40966" y="3152393"/>
            <a:ext cx="1926093" cy="729661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61031" y="3205985"/>
            <a:ext cx="3144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легкой промышленности</a:t>
            </a:r>
            <a:endParaRPr lang="ru-RU" sz="11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59844" y="3224839"/>
            <a:ext cx="2688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Сокращенные программы</a:t>
            </a:r>
            <a:endParaRPr lang="ru-RU" sz="11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Z:\! A !_Сотрудники ДО\Крылова А.В\Конференция  2023\Для презентации\18. Профессионалитет\IMG_36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3" t="20783"/>
          <a:stretch/>
        </p:blipFill>
        <p:spPr bwMode="auto">
          <a:xfrm>
            <a:off x="4465779" y="4164558"/>
            <a:ext cx="3476467" cy="25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>
            <a:spLocks noChangeAspect="1"/>
          </p:cNvSpPr>
          <p:nvPr/>
        </p:nvSpPr>
        <p:spPr>
          <a:xfrm>
            <a:off x="4871864" y="2348880"/>
            <a:ext cx="2814257" cy="2814257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8354389" y="2348880"/>
            <a:ext cx="2814257" cy="2814257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1286275" y="2410137"/>
            <a:ext cx="2814257" cy="2814257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1274785" y="3154129"/>
            <a:ext cx="2827087" cy="74749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 тыс.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9205" y="3755655"/>
            <a:ext cx="3037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кольников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5119974" y="3159787"/>
            <a:ext cx="2429919" cy="65453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тыс.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39671" y="3755655"/>
            <a:ext cx="2429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студентов колледжей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601934" y="3159787"/>
            <a:ext cx="2261419" cy="65453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тыс.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26483" y="3663850"/>
            <a:ext cx="2429919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тудентов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вузов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333" y="999368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Обучающиеся образовательных организаций </a:t>
            </a:r>
          </a:p>
          <a:p>
            <a:pPr algn="ctr"/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2023/2024 учебном году </a:t>
            </a:r>
            <a:endParaRPr lang="ru-RU" sz="2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 flipH="1">
            <a:off x="3503712" y="1844824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2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12192000" cy="63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6966383" y="1908400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-2475485" y="407650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80604" y="407650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НАСТАВННИКА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1483421" y="3623039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auto">
          <a:xfrm flipH="1">
            <a:off x="5471630" y="1823039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79042"/>
            <a:ext cx="3885742" cy="2590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01" y="3527030"/>
            <a:ext cx="4745471" cy="31636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58502" y="95158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Чиндиловские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чтения</a:t>
            </a:r>
          </a:p>
          <a:p>
            <a:endParaRPr lang="ru-RU" sz="2400" b="1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Фестиваль 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«Вдохновение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Форум 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будущих педагогов </a:t>
            </a:r>
            <a:endParaRPr lang="ru-RU" sz="2400" b="1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Право быть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учителем»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" name="object 2"/>
          <p:cNvPicPr/>
          <p:nvPr/>
        </p:nvPicPr>
        <p:blipFill rotWithShape="1">
          <a:blip r:embed="rId5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pic>
        <p:nvPicPr>
          <p:cNvPr id="8194" name="Picture 2" descr="Z:\! A !_Сотрудники ДО\Крылова А.В\Конференция  2023\Для презентации\20. ГПН мероприятия\DSC_01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739" r="8709" b="12620"/>
          <a:stretch/>
        </p:blipFill>
        <p:spPr bwMode="auto">
          <a:xfrm>
            <a:off x="877377" y="3735228"/>
            <a:ext cx="4470646" cy="28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9784548" y="5013176"/>
            <a:ext cx="4035156" cy="4015893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-1650073" y="112474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3572" y="874977"/>
            <a:ext cx="7524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Roboto"/>
              </a:rPr>
              <a:t>Проект </a:t>
            </a:r>
            <a:r>
              <a:rPr lang="ru-RU" sz="2000" dirty="0" err="1" smtClean="0">
                <a:solidFill>
                  <a:schemeClr val="tx2"/>
                </a:solidFill>
                <a:latin typeface="Roboto"/>
              </a:rPr>
              <a:t>Минпросвещения</a:t>
            </a:r>
            <a:r>
              <a:rPr lang="ru-RU" sz="2000" dirty="0" smtClean="0">
                <a:solidFill>
                  <a:schemeClr val="tx2"/>
                </a:solidFill>
                <a:latin typeface="Roboto"/>
              </a:rPr>
              <a:t> России </a:t>
            </a: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Roboto"/>
              </a:rPr>
              <a:t>«Педагогические династии» </a:t>
            </a:r>
            <a:endParaRPr lang="ru-RU" sz="2400" b="1" i="1" dirty="0">
              <a:solidFill>
                <a:schemeClr val="tx2"/>
              </a:solidFill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609" y="3157021"/>
            <a:ext cx="4103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Приём </a:t>
            </a:r>
            <a:r>
              <a:rPr lang="ru-RU" sz="24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заявок на конкурс «Педагогические династии России» - до 15 сентября 2023 года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916832"/>
            <a:ext cx="6554403" cy="4104456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 flipH="1">
            <a:off x="4495874" y="2169060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11706544" y="2169060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80604" y="407650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НАСТАВННИКА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>
            <a:spLocks noChangeAspect="1"/>
          </p:cNvSpPr>
          <p:nvPr/>
        </p:nvSpPr>
        <p:spPr>
          <a:xfrm>
            <a:off x="-832143" y="1282457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9696400" y="2298911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4"/>
          <a:stretch/>
        </p:blipFill>
        <p:spPr>
          <a:xfrm>
            <a:off x="1883783" y="4041169"/>
            <a:ext cx="4220803" cy="25541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H="1">
            <a:off x="6198084" y="2241169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4228337" y="3933056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84" y="1427308"/>
            <a:ext cx="4220802" cy="23742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/>
          <a:stretch/>
        </p:blipFill>
        <p:spPr>
          <a:xfrm>
            <a:off x="6314744" y="1428206"/>
            <a:ext cx="4272474" cy="23768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r="3871" b="1425"/>
          <a:stretch/>
        </p:blipFill>
        <p:spPr>
          <a:xfrm>
            <a:off x="6314744" y="4041169"/>
            <a:ext cx="4248472" cy="25198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69066" y="882347"/>
            <a:ext cx="2658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Roboto"/>
              </a:rPr>
              <a:t>Региональные акции</a:t>
            </a:r>
            <a:endParaRPr lang="ru-RU" sz="2000" dirty="0">
              <a:solidFill>
                <a:schemeClr val="tx2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736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4181871" y="924592"/>
            <a:ext cx="3308668" cy="116285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88962" y="1057136"/>
            <a:ext cx="3490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Большая учительская неделя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80604" y="407650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НАСТАВННИКА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125898" y="4423013"/>
            <a:ext cx="3141553" cy="1015959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052716" y="4469327"/>
            <a:ext cx="3287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форум классных руководителей и наставников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641971" y="1374958"/>
            <a:ext cx="2216421" cy="79160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8622687" y="1439804"/>
            <a:ext cx="2368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Региональный форум наставников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96479" y="1419518"/>
            <a:ext cx="1980312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06606" y="1472635"/>
            <a:ext cx="1795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воспитателя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668298" y="2373025"/>
            <a:ext cx="1980312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2629796" y="2434208"/>
            <a:ext cx="2155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работников СПО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660736" y="2377438"/>
            <a:ext cx="1980312" cy="752566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6748517" y="2527429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учителя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086065" y="3951555"/>
            <a:ext cx="2636423" cy="95711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8900975" y="3941364"/>
            <a:ext cx="3030352" cy="925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работников дополнительного образования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371408" y="5148718"/>
            <a:ext cx="2562955" cy="1068344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89761" y="5202716"/>
            <a:ext cx="2740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учителей-</a:t>
            </a:r>
            <a:r>
              <a:rPr lang="ru-RU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блогеров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Ивановкой области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5145418" y="5532964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5267825" y="5574620"/>
            <a:ext cx="983427" cy="3714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3-7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223124" y="6072125"/>
            <a:ext cx="105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9197799" y="2250281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9278623" y="2663427"/>
            <a:ext cx="105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октябрь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>
            <a:off x="1054776" y="2260412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1177183" y="2302068"/>
            <a:ext cx="983427" cy="3714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54776" y="2802671"/>
            <a:ext cx="121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сентября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>
            <a:off x="3098151" y="3210651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3220558" y="3252307"/>
            <a:ext cx="983427" cy="3714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178975" y="3770128"/>
            <a:ext cx="105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7098926" y="3171373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7221333" y="3213029"/>
            <a:ext cx="983427" cy="3714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179750" y="3730850"/>
            <a:ext cx="105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Овал 84"/>
          <p:cNvSpPr>
            <a:spLocks noChangeAspect="1"/>
          </p:cNvSpPr>
          <p:nvPr/>
        </p:nvSpPr>
        <p:spPr>
          <a:xfrm>
            <a:off x="9814328" y="4940290"/>
            <a:ext cx="1218352" cy="1218352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9936735" y="4981946"/>
            <a:ext cx="983427" cy="3714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895152" y="5499767"/>
            <a:ext cx="105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>
            <a:spLocks noChangeAspect="1"/>
          </p:cNvSpPr>
          <p:nvPr/>
        </p:nvSpPr>
        <p:spPr>
          <a:xfrm>
            <a:off x="-832143" y="1282457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9696400" y="2298911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H="1">
            <a:off x="6186076" y="2799971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5770083" y="6040331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25" y="2239608"/>
            <a:ext cx="3509728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42" y="1742212"/>
            <a:ext cx="3371850" cy="4495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1114" y="6318684"/>
            <a:ext cx="276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pc="70" dirty="0" smtClean="0">
                <a:solidFill>
                  <a:schemeClr val="tx2"/>
                </a:solidFill>
                <a:latin typeface="Verdana"/>
                <a:cs typeface="Verdana"/>
              </a:rPr>
              <a:t>Дмитрий Лебедев </a:t>
            </a:r>
            <a:endParaRPr lang="ru-RU" sz="2000" i="1" spc="7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056" y="1705196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pc="70" dirty="0" smtClean="0">
                <a:solidFill>
                  <a:schemeClr val="tx2"/>
                </a:solidFill>
                <a:latin typeface="Verdana"/>
                <a:cs typeface="Verdana"/>
              </a:rPr>
              <a:t>Вера Меркурьева</a:t>
            </a:r>
            <a:endParaRPr lang="ru-RU" sz="2000" i="1" spc="7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3133" y="783204"/>
            <a:ext cx="535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Победители региональных профессиональных конкурсов </a:t>
            </a:r>
            <a:endParaRPr lang="ru-RU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43" y="1846294"/>
            <a:ext cx="2524857" cy="3288326"/>
          </a:xfrm>
          <a:prstGeom prst="rect">
            <a:avLst/>
          </a:prstGeom>
        </p:spPr>
      </p:pic>
      <p:sp>
        <p:nvSpPr>
          <p:cNvPr id="17" name="Овал 16"/>
          <p:cNvSpPr>
            <a:spLocks noChangeAspect="1"/>
          </p:cNvSpPr>
          <p:nvPr/>
        </p:nvSpPr>
        <p:spPr>
          <a:xfrm>
            <a:off x="-850134" y="4985792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8971527" y="116863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4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5779904" y="5868094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25460" y="1168634"/>
            <a:ext cx="6558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8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Педагогический кластер: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0493" y="2279388"/>
            <a:ext cx="655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Ивановский педагогический колледж</a:t>
            </a:r>
            <a:endParaRPr lang="ru-RU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4997" y="2996952"/>
            <a:ext cx="655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Кинешемский педагогический колледж</a:t>
            </a:r>
            <a:endParaRPr lang="ru-RU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5397" y="3714516"/>
            <a:ext cx="655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Шуйский филиал ИВГУ</a:t>
            </a:r>
            <a:endParaRPr lang="ru-RU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2084" y="4430005"/>
            <a:ext cx="655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Университет непрерывного образования и инноваций </a:t>
            </a:r>
            <a:endParaRPr lang="ru-RU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9" y="2337219"/>
            <a:ext cx="2492896" cy="24928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93387" y="5128438"/>
            <a:ext cx="655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0700" algn="l"/>
              </a:tabLst>
              <a:defRPr/>
            </a:pPr>
            <a:r>
              <a:rPr lang="ru-RU" sz="2000" i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Общеобразовательные организации</a:t>
            </a:r>
            <a:endParaRPr lang="ru-RU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>
            <a:spLocks noChangeAspect="1"/>
          </p:cNvSpPr>
          <p:nvPr/>
        </p:nvSpPr>
        <p:spPr>
          <a:xfrm>
            <a:off x="-249685" y="4114626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8911866" y="1088988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12692" y="1196040"/>
            <a:ext cx="799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32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 вожатых в муниципалитетах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4010" y="4571935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36289" y="4798702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</a:t>
            </a: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уйский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4010" y="5590790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36289" y="5817557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Фурмановский</a:t>
            </a:r>
            <a:endParaRPr lang="ru-RU" sz="20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260314" y="4571935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372593" y="4798702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Кинешемский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60314" y="5590790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372593" y="5817557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Тейковский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8943" y="1196040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81222" y="1422807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Кинешма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8943" y="2222208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81222" y="2448975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Кохма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94666" y="3316567"/>
            <a:ext cx="2400649" cy="792088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06945" y="3543334"/>
            <a:ext cx="2176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Вичуга</a:t>
            </a:r>
            <a:endParaRPr lang="ru-RU" sz="20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antonova\Downloads\image0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76" y="2163747"/>
            <a:ext cx="5743605" cy="382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280902" y="2338191"/>
            <a:ext cx="2579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Иваново – центр Притяжения 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>
            <a:spLocks noChangeAspect="1"/>
          </p:cNvSpPr>
          <p:nvPr/>
        </p:nvSpPr>
        <p:spPr>
          <a:xfrm>
            <a:off x="9027381" y="1133038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/>
          <a:stretch/>
        </p:blipFill>
        <p:spPr>
          <a:xfrm>
            <a:off x="7735579" y="2977794"/>
            <a:ext cx="4283832" cy="3065008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17" name="Овал 16"/>
          <p:cNvSpPr>
            <a:spLocks noChangeAspect="1"/>
          </p:cNvSpPr>
          <p:nvPr/>
        </p:nvSpPr>
        <p:spPr>
          <a:xfrm>
            <a:off x="-1122361" y="3848579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26121" y="750565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4" cstate="print"/>
          <a:srcRect l="3791" r="74605" b="77111"/>
          <a:stretch/>
        </p:blipFill>
        <p:spPr>
          <a:xfrm>
            <a:off x="1700523" y="23512"/>
            <a:ext cx="1224136" cy="680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5750" y="1022901"/>
            <a:ext cx="9294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8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документационной нагрузки на учителей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9412" y="2852936"/>
            <a:ext cx="872676" cy="8726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312590" y="2852936"/>
            <a:ext cx="49355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Приказ </a:t>
            </a:r>
            <a:r>
              <a:rPr lang="ru-RU" dirty="0" err="1">
                <a:solidFill>
                  <a:schemeClr val="tx2"/>
                </a:solidFill>
              </a:rPr>
              <a:t>Минпросвещения</a:t>
            </a:r>
            <a:r>
              <a:rPr lang="ru-RU" dirty="0">
                <a:solidFill>
                  <a:schemeClr val="tx2"/>
                </a:solidFill>
              </a:rPr>
              <a:t> России об </a:t>
            </a:r>
            <a:r>
              <a:rPr lang="ru-RU" dirty="0" smtClean="0">
                <a:solidFill>
                  <a:schemeClr val="tx2"/>
                </a:solidFill>
              </a:rPr>
              <a:t>утверждении перечня </a:t>
            </a:r>
            <a:r>
              <a:rPr lang="ru-RU" dirty="0">
                <a:solidFill>
                  <a:schemeClr val="tx2"/>
                </a:solidFill>
              </a:rPr>
              <a:t>документов учителя (от 21 июля 2022 г. № 582 «Об </a:t>
            </a:r>
            <a:r>
              <a:rPr lang="ru-RU" dirty="0" smtClean="0">
                <a:solidFill>
                  <a:schemeClr val="tx2"/>
                </a:solidFill>
              </a:rPr>
              <a:t>утверждении перечня </a:t>
            </a:r>
            <a:r>
              <a:rPr lang="ru-RU" dirty="0">
                <a:solidFill>
                  <a:schemeClr val="tx2"/>
                </a:solidFill>
              </a:rPr>
              <a:t>документации, подготовка которой осуществляется педагогическими </a:t>
            </a:r>
            <a:r>
              <a:rPr lang="ru-RU" dirty="0" smtClean="0">
                <a:solidFill>
                  <a:schemeClr val="tx2"/>
                </a:solidFill>
              </a:rPr>
              <a:t>работниками при </a:t>
            </a:r>
            <a:r>
              <a:rPr lang="ru-RU" dirty="0">
                <a:solidFill>
                  <a:schemeClr val="tx2"/>
                </a:solidFill>
              </a:rPr>
              <a:t>реализации основных </a:t>
            </a:r>
            <a:r>
              <a:rPr lang="ru-RU" dirty="0" smtClean="0">
                <a:solidFill>
                  <a:schemeClr val="tx2"/>
                </a:solidFill>
              </a:rPr>
              <a:t>общеобразовательных программ»)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>
            <a:spLocks noChangeAspect="1"/>
          </p:cNvSpPr>
          <p:nvPr/>
        </p:nvSpPr>
        <p:spPr>
          <a:xfrm>
            <a:off x="9027381" y="1133038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-1122361" y="3848579"/>
            <a:ext cx="3762377" cy="374441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26121" y="750565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700523" y="23512"/>
            <a:ext cx="1224136" cy="680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5750" y="1022901"/>
            <a:ext cx="9294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8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Перечни документов педагогов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6"/>
          <p:cNvSpPr txBox="1"/>
          <p:nvPr/>
        </p:nvSpPr>
        <p:spPr>
          <a:xfrm>
            <a:off x="743712" y="1687795"/>
            <a:ext cx="2499360" cy="4261485"/>
          </a:xfrm>
          <a:prstGeom prst="rect">
            <a:avLst/>
          </a:prstGeom>
          <a:solidFill>
            <a:srgbClr val="ACB8C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marL="518795">
              <a:lnSpc>
                <a:spcPct val="100000"/>
              </a:lnSpc>
            </a:pPr>
            <a:r>
              <a:rPr sz="1800" b="1" spc="-15" dirty="0">
                <a:solidFill>
                  <a:srgbClr val="423C67"/>
                </a:solidFill>
                <a:latin typeface="Arial"/>
                <a:cs typeface="Arial"/>
              </a:rPr>
              <a:t>Воспитатель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436245" indent="-344805">
              <a:lnSpc>
                <a:spcPct val="100000"/>
              </a:lnSpc>
              <a:buAutoNum type="arabicPeriod"/>
              <a:tabLst>
                <a:tab pos="436245" algn="l"/>
                <a:tab pos="436880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посещаемости</a:t>
            </a:r>
            <a:endParaRPr sz="1400">
              <a:latin typeface="Microsoft Sans Serif"/>
              <a:cs typeface="Microsoft Sans Serif"/>
            </a:endParaRPr>
          </a:p>
          <a:p>
            <a:pPr marL="436245" indent="-344805">
              <a:lnSpc>
                <a:spcPct val="100000"/>
              </a:lnSpc>
              <a:buAutoNum type="arabicPeriod"/>
              <a:tabLst>
                <a:tab pos="436245" algn="l"/>
                <a:tab pos="436880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Календарно-</a:t>
            </a:r>
            <a:endParaRPr sz="1400">
              <a:latin typeface="Microsoft Sans Serif"/>
              <a:cs typeface="Microsoft Sans Serif"/>
            </a:endParaRPr>
          </a:p>
          <a:p>
            <a:pPr marL="436245">
              <a:lnSpc>
                <a:spcPct val="100000"/>
              </a:lnSpc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тематический</a:t>
            </a:r>
            <a:r>
              <a:rPr sz="1400" spc="5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план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3489959" y="1687795"/>
            <a:ext cx="2575560" cy="4261485"/>
          </a:xfrm>
          <a:prstGeom prst="rect">
            <a:avLst/>
          </a:prstGeom>
          <a:solidFill>
            <a:srgbClr val="ACB8C9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750" dirty="0">
              <a:latin typeface="Times New Roman"/>
              <a:cs typeface="Times New Roman"/>
            </a:endParaRPr>
          </a:p>
          <a:p>
            <a:pPr marL="821690">
              <a:lnSpc>
                <a:spcPct val="100000"/>
              </a:lnSpc>
            </a:pPr>
            <a:r>
              <a:rPr sz="1800" b="1" spc="-10" dirty="0">
                <a:solidFill>
                  <a:srgbClr val="423C67"/>
                </a:solidFill>
                <a:latin typeface="Arial"/>
                <a:cs typeface="Arial"/>
              </a:rPr>
              <a:t>Учитель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Arial"/>
              <a:cs typeface="Arial"/>
            </a:endParaRPr>
          </a:p>
          <a:p>
            <a:pPr marL="437515" indent="-345440">
              <a:lnSpc>
                <a:spcPct val="100000"/>
              </a:lnSpc>
              <a:buAutoNum type="arabicPeriod"/>
              <a:tabLst>
                <a:tab pos="437515" algn="l"/>
                <a:tab pos="438150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Рабочая</a:t>
            </a:r>
            <a:r>
              <a:rPr sz="1400" spc="2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программа</a:t>
            </a:r>
            <a:endParaRPr sz="1400" dirty="0">
              <a:latin typeface="Microsoft Sans Serif"/>
              <a:cs typeface="Microsoft Sans Serif"/>
            </a:endParaRPr>
          </a:p>
          <a:p>
            <a:pPr marL="437515" indent="-345440">
              <a:lnSpc>
                <a:spcPct val="100000"/>
              </a:lnSpc>
              <a:buAutoNum type="arabicPeriod"/>
              <a:tabLst>
                <a:tab pos="437515" algn="l"/>
                <a:tab pos="438150" algn="l"/>
              </a:tabLst>
            </a:pP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4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учета</a:t>
            </a:r>
            <a:endParaRPr sz="1400" dirty="0">
              <a:latin typeface="Microsoft Sans Serif"/>
              <a:cs typeface="Microsoft Sans Serif"/>
            </a:endParaRPr>
          </a:p>
          <a:p>
            <a:pPr marL="437515">
              <a:lnSpc>
                <a:spcPct val="100000"/>
              </a:lnSpc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успеваемости</a:t>
            </a:r>
            <a:endParaRPr sz="1400" dirty="0">
              <a:latin typeface="Microsoft Sans Serif"/>
              <a:cs typeface="Microsoft Sans Serif"/>
            </a:endParaRPr>
          </a:p>
          <a:p>
            <a:pPr marL="437515" indent="-345440">
              <a:lnSpc>
                <a:spcPct val="100000"/>
              </a:lnSpc>
              <a:buAutoNum type="arabicPeriod" startAt="3"/>
              <a:tabLst>
                <a:tab pos="437515" algn="l"/>
                <a:tab pos="438150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5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внеурочной</a:t>
            </a:r>
            <a:endParaRPr sz="1400" dirty="0">
              <a:latin typeface="Microsoft Sans Serif"/>
              <a:cs typeface="Microsoft Sans Serif"/>
            </a:endParaRPr>
          </a:p>
          <a:p>
            <a:pPr marL="437515">
              <a:lnSpc>
                <a:spcPct val="100000"/>
              </a:lnSpc>
            </a:pP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деятельности</a:t>
            </a:r>
            <a:endParaRPr sz="1400" dirty="0">
              <a:latin typeface="Microsoft Sans Serif"/>
              <a:cs typeface="Microsoft Sans Serif"/>
            </a:endParaRPr>
          </a:p>
          <a:p>
            <a:pPr marL="437515" marR="344170" indent="-344805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437515" algn="l"/>
                <a:tab pos="438150" algn="l"/>
              </a:tabLst>
            </a:pP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План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воспитательной </a:t>
            </a:r>
            <a:r>
              <a:rPr sz="1400" spc="-36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работы</a:t>
            </a:r>
            <a:endParaRPr sz="1400" dirty="0">
              <a:latin typeface="Microsoft Sans Serif"/>
              <a:cs typeface="Microsoft Sans Serif"/>
            </a:endParaRPr>
          </a:p>
          <a:p>
            <a:pPr marL="437515" marR="561975" indent="-344805">
              <a:lnSpc>
                <a:spcPct val="100000"/>
              </a:lnSpc>
              <a:buAutoNum type="arabicPeriod" startAt="4"/>
              <a:tabLst>
                <a:tab pos="437515" algn="l"/>
                <a:tab pos="438150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Характеристика</a:t>
            </a:r>
            <a:r>
              <a:rPr sz="1400" spc="9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на </a:t>
            </a:r>
            <a:r>
              <a:rPr sz="1400" spc="-3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обучающегося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по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запросу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0" name="object 14"/>
          <p:cNvSpPr txBox="1"/>
          <p:nvPr/>
        </p:nvSpPr>
        <p:spPr>
          <a:xfrm>
            <a:off x="6315455" y="1687795"/>
            <a:ext cx="2505710" cy="4261485"/>
          </a:xfrm>
          <a:prstGeom prst="rect">
            <a:avLst/>
          </a:prstGeom>
          <a:solidFill>
            <a:srgbClr val="ACB8C9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423C67"/>
                </a:solidFill>
                <a:latin typeface="Arial"/>
                <a:cs typeface="Arial"/>
              </a:rPr>
              <a:t>Преподаватель</a:t>
            </a:r>
            <a:endParaRPr sz="18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800" b="1" spc="-5" dirty="0">
                <a:solidFill>
                  <a:srgbClr val="423C67"/>
                </a:solidFill>
                <a:latin typeface="Arial"/>
                <a:cs typeface="Arial"/>
              </a:rPr>
              <a:t>СПО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Arial"/>
              <a:cs typeface="Arial"/>
            </a:endParaRPr>
          </a:p>
          <a:p>
            <a:pPr marL="435609" indent="-344805">
              <a:lnSpc>
                <a:spcPct val="100000"/>
              </a:lnSpc>
              <a:buAutoNum type="arabicPeriod"/>
              <a:tabLst>
                <a:tab pos="435609" algn="l"/>
                <a:tab pos="436245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Рабочая</a:t>
            </a:r>
            <a:r>
              <a:rPr sz="140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программа</a:t>
            </a:r>
            <a:endParaRPr sz="1400">
              <a:latin typeface="Microsoft Sans Serif"/>
              <a:cs typeface="Microsoft Sans Serif"/>
            </a:endParaRPr>
          </a:p>
          <a:p>
            <a:pPr marL="435609" indent="-344805">
              <a:lnSpc>
                <a:spcPct val="100000"/>
              </a:lnSpc>
              <a:buAutoNum type="arabicPeriod"/>
              <a:tabLst>
                <a:tab pos="435609" algn="l"/>
                <a:tab pos="436245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4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учета</a:t>
            </a:r>
            <a:endParaRPr sz="1400">
              <a:latin typeface="Microsoft Sans Serif"/>
              <a:cs typeface="Microsoft Sans Serif"/>
            </a:endParaRPr>
          </a:p>
          <a:p>
            <a:pPr marL="435609">
              <a:lnSpc>
                <a:spcPct val="100000"/>
              </a:lnSpc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успеваемости</a:t>
            </a:r>
            <a:endParaRPr sz="1400">
              <a:latin typeface="Microsoft Sans Serif"/>
              <a:cs typeface="Microsoft Sans Serif"/>
            </a:endParaRPr>
          </a:p>
          <a:p>
            <a:pPr marL="435609" indent="-344805">
              <a:lnSpc>
                <a:spcPct val="100000"/>
              </a:lnSpc>
              <a:buAutoNum type="arabicPeriod" startAt="3"/>
              <a:tabLst>
                <a:tab pos="435609" algn="l"/>
                <a:tab pos="436245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5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практики</a:t>
            </a:r>
            <a:endParaRPr sz="1400">
              <a:latin typeface="Microsoft Sans Serif"/>
              <a:cs typeface="Microsoft Sans Serif"/>
            </a:endParaRPr>
          </a:p>
          <a:p>
            <a:pPr marL="435609" indent="-344805">
              <a:lnSpc>
                <a:spcPct val="100000"/>
              </a:lnSpc>
              <a:buAutoNum type="arabicPeriod" startAt="3"/>
              <a:tabLst>
                <a:tab pos="435609" algn="l"/>
                <a:tab pos="436245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Экзаменационная/</a:t>
            </a:r>
            <a:endParaRPr sz="1400">
              <a:latin typeface="Microsoft Sans Serif"/>
              <a:cs typeface="Microsoft Sans Serif"/>
            </a:endParaRPr>
          </a:p>
          <a:p>
            <a:pPr marL="435609">
              <a:lnSpc>
                <a:spcPct val="100000"/>
              </a:lnSpc>
              <a:spcBef>
                <a:spcPts val="5"/>
              </a:spcBef>
            </a:pP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зачетная</a:t>
            </a:r>
            <a:r>
              <a:rPr sz="140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ведомости</a:t>
            </a:r>
            <a:endParaRPr sz="1400">
              <a:latin typeface="Microsoft Sans Serif"/>
              <a:cs typeface="Microsoft Sans Serif"/>
            </a:endParaRPr>
          </a:p>
          <a:p>
            <a:pPr marL="435609" indent="-344805">
              <a:lnSpc>
                <a:spcPct val="100000"/>
              </a:lnSpc>
              <a:buAutoNum type="arabicPeriod" startAt="5"/>
              <a:tabLst>
                <a:tab pos="435609" algn="l"/>
                <a:tab pos="436245" algn="l"/>
              </a:tabLst>
            </a:pP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Рецензия</a:t>
            </a:r>
            <a:r>
              <a:rPr sz="1400" spc="3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на</a:t>
            </a:r>
            <a:endParaRPr sz="1400">
              <a:latin typeface="Microsoft Sans Serif"/>
              <a:cs typeface="Microsoft Sans Serif"/>
            </a:endParaRPr>
          </a:p>
          <a:p>
            <a:pPr marL="435609">
              <a:lnSpc>
                <a:spcPct val="100000"/>
              </a:lnSpc>
            </a:pP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дипломный</a:t>
            </a:r>
            <a:r>
              <a:rPr sz="1400" spc="5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проект</a:t>
            </a:r>
            <a:endParaRPr sz="1400">
              <a:latin typeface="Microsoft Sans Serif"/>
              <a:cs typeface="Microsoft Sans Serif"/>
            </a:endParaRPr>
          </a:p>
          <a:p>
            <a:pPr marL="435609" marR="217804" indent="-344805">
              <a:lnSpc>
                <a:spcPct val="100000"/>
              </a:lnSpc>
              <a:buAutoNum type="arabicPeriod" startAt="6"/>
              <a:tabLst>
                <a:tab pos="435609" algn="l"/>
                <a:tab pos="436245" algn="l"/>
              </a:tabLst>
            </a:pP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План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воспитательной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 работы</a:t>
            </a:r>
            <a:r>
              <a:rPr sz="1400" spc="1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(для</a:t>
            </a:r>
            <a:r>
              <a:rPr sz="140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куратора)</a:t>
            </a:r>
            <a:endParaRPr sz="1400">
              <a:latin typeface="Microsoft Sans Serif"/>
              <a:cs typeface="Microsoft Sans Serif"/>
            </a:endParaRPr>
          </a:p>
          <a:p>
            <a:pPr marL="435609" marR="168275" indent="-344805">
              <a:lnSpc>
                <a:spcPct val="100000"/>
              </a:lnSpc>
              <a:buAutoNum type="arabicPeriod" startAt="6"/>
              <a:tabLst>
                <a:tab pos="435609" algn="l"/>
                <a:tab pos="436245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Характеристика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на </a:t>
            </a: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обучающегося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по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запросу</a:t>
            </a:r>
            <a:r>
              <a:rPr sz="1400" spc="4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(для</a:t>
            </a:r>
            <a:r>
              <a:rPr sz="1400" spc="1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куратора)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4" name="object 18"/>
          <p:cNvSpPr txBox="1"/>
          <p:nvPr/>
        </p:nvSpPr>
        <p:spPr>
          <a:xfrm>
            <a:off x="9067800" y="1687795"/>
            <a:ext cx="2575560" cy="4261485"/>
          </a:xfrm>
          <a:prstGeom prst="rect">
            <a:avLst/>
          </a:prstGeom>
          <a:solidFill>
            <a:srgbClr val="ACB8C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1049020" marR="395605" indent="-640715">
              <a:lnSpc>
                <a:spcPct val="100000"/>
              </a:lnSpc>
            </a:pPr>
            <a:r>
              <a:rPr sz="1800" b="1" dirty="0">
                <a:solidFill>
                  <a:srgbClr val="423C67"/>
                </a:solidFill>
                <a:latin typeface="Arial"/>
                <a:cs typeface="Arial"/>
              </a:rPr>
              <a:t>Пр</a:t>
            </a:r>
            <a:r>
              <a:rPr sz="1800" b="1" spc="5" dirty="0">
                <a:solidFill>
                  <a:srgbClr val="423C67"/>
                </a:solidFill>
                <a:latin typeface="Arial"/>
                <a:cs typeface="Arial"/>
              </a:rPr>
              <a:t>е</a:t>
            </a:r>
            <a:r>
              <a:rPr sz="1800" b="1" spc="-10" dirty="0">
                <a:solidFill>
                  <a:srgbClr val="423C67"/>
                </a:solidFill>
                <a:latin typeface="Arial"/>
                <a:cs typeface="Arial"/>
              </a:rPr>
              <a:t>п</a:t>
            </a:r>
            <a:r>
              <a:rPr sz="1800" b="1" spc="-20" dirty="0">
                <a:solidFill>
                  <a:srgbClr val="423C67"/>
                </a:solidFill>
                <a:latin typeface="Arial"/>
                <a:cs typeface="Arial"/>
              </a:rPr>
              <a:t>о</a:t>
            </a:r>
            <a:r>
              <a:rPr sz="1800" b="1" spc="5" dirty="0">
                <a:solidFill>
                  <a:srgbClr val="423C67"/>
                </a:solidFill>
                <a:latin typeface="Arial"/>
                <a:cs typeface="Arial"/>
              </a:rPr>
              <a:t>да</a:t>
            </a:r>
            <a:r>
              <a:rPr sz="1800" b="1" spc="-30" dirty="0">
                <a:solidFill>
                  <a:srgbClr val="423C67"/>
                </a:solidFill>
                <a:latin typeface="Arial"/>
                <a:cs typeface="Arial"/>
              </a:rPr>
              <a:t>в</a:t>
            </a:r>
            <a:r>
              <a:rPr sz="1800" b="1" spc="5" dirty="0">
                <a:solidFill>
                  <a:srgbClr val="423C67"/>
                </a:solidFill>
                <a:latin typeface="Arial"/>
                <a:cs typeface="Arial"/>
              </a:rPr>
              <a:t>а</a:t>
            </a:r>
            <a:r>
              <a:rPr sz="1800" b="1" spc="-70" dirty="0">
                <a:solidFill>
                  <a:srgbClr val="423C67"/>
                </a:solidFill>
                <a:latin typeface="Arial"/>
                <a:cs typeface="Arial"/>
              </a:rPr>
              <a:t>т</a:t>
            </a:r>
            <a:r>
              <a:rPr sz="1800" b="1" spc="5" dirty="0">
                <a:solidFill>
                  <a:srgbClr val="423C67"/>
                </a:solidFill>
                <a:latin typeface="Arial"/>
                <a:cs typeface="Arial"/>
              </a:rPr>
              <a:t>ел</a:t>
            </a:r>
            <a:r>
              <a:rPr sz="1800" b="1" dirty="0">
                <a:solidFill>
                  <a:srgbClr val="423C67"/>
                </a:solidFill>
                <a:latin typeface="Arial"/>
                <a:cs typeface="Arial"/>
              </a:rPr>
              <a:t>ь  </a:t>
            </a:r>
            <a:r>
              <a:rPr sz="1800" b="1" spc="-50" dirty="0">
                <a:solidFill>
                  <a:srgbClr val="423C67"/>
                </a:solidFill>
                <a:latin typeface="Arial"/>
                <a:cs typeface="Arial"/>
              </a:rPr>
              <a:t>вуза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Arial"/>
              <a:cs typeface="Arial"/>
            </a:endParaRPr>
          </a:p>
          <a:p>
            <a:pPr marL="438784" marR="364490" indent="-344805">
              <a:lnSpc>
                <a:spcPct val="100000"/>
              </a:lnSpc>
              <a:buAutoNum type="arabicPeriod"/>
              <a:tabLst>
                <a:tab pos="438784" algn="l"/>
                <a:tab pos="439420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Рабочая</a:t>
            </a:r>
            <a:r>
              <a:rPr sz="1400" spc="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программа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дисциплины,</a:t>
            </a:r>
            <a:r>
              <a:rPr sz="1400" spc="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модуля, </a:t>
            </a:r>
            <a:r>
              <a:rPr sz="1400" spc="-3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курса,</a:t>
            </a:r>
            <a:r>
              <a:rPr sz="1400" spc="9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практики.</a:t>
            </a:r>
            <a:endParaRPr sz="1400">
              <a:latin typeface="Microsoft Sans Serif"/>
              <a:cs typeface="Microsoft Sans Serif"/>
            </a:endParaRPr>
          </a:p>
          <a:p>
            <a:pPr marL="438784" marR="241300" indent="-344805">
              <a:lnSpc>
                <a:spcPct val="100000"/>
              </a:lnSpc>
              <a:buAutoNum type="arabicPeriod"/>
              <a:tabLst>
                <a:tab pos="438784" algn="l"/>
                <a:tab pos="439420" algn="l"/>
              </a:tabLst>
            </a:pP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Индивидуальный</a:t>
            </a:r>
            <a:r>
              <a:rPr sz="1400" spc="9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план </a:t>
            </a:r>
            <a:r>
              <a:rPr sz="1400" spc="-36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работы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преподавателя</a:t>
            </a:r>
            <a:endParaRPr sz="1400">
              <a:latin typeface="Microsoft Sans Serif"/>
              <a:cs typeface="Microsoft Sans Serif"/>
            </a:endParaRPr>
          </a:p>
          <a:p>
            <a:pPr marL="438784" marR="483870" indent="-344805">
              <a:lnSpc>
                <a:spcPct val="100000"/>
              </a:lnSpc>
              <a:buAutoNum type="arabicPeriod"/>
              <a:tabLst>
                <a:tab pos="438784" algn="l"/>
                <a:tab pos="439420" algn="l"/>
              </a:tabLst>
            </a:pP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Экзаменационная</a:t>
            </a:r>
            <a:r>
              <a:rPr sz="1400" spc="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и </a:t>
            </a:r>
            <a:r>
              <a:rPr sz="1400" spc="-35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(или)</a:t>
            </a:r>
            <a:r>
              <a:rPr sz="1400" spc="4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зачетная </a:t>
            </a:r>
            <a:r>
              <a:rPr sz="1400" spc="-2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ведомость</a:t>
            </a:r>
            <a:endParaRPr sz="1400">
              <a:latin typeface="Microsoft Sans Serif"/>
              <a:cs typeface="Microsoft Sans Serif"/>
            </a:endParaRPr>
          </a:p>
          <a:p>
            <a:pPr marL="438784" marR="262890" indent="-34480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38784" algn="l"/>
                <a:tab pos="439420" algn="l"/>
              </a:tabLst>
            </a:pP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Журнал</a:t>
            </a:r>
            <a:r>
              <a:rPr sz="1400" spc="7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(или) </a:t>
            </a:r>
            <a:r>
              <a:rPr sz="1400" spc="-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ведомость</a:t>
            </a:r>
            <a:r>
              <a:rPr sz="1400" spc="1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текущего </a:t>
            </a: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контроля</a:t>
            </a: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423C67"/>
                </a:solidFill>
                <a:latin typeface="Microsoft Sans Serif"/>
                <a:cs typeface="Microsoft Sans Serif"/>
              </a:rPr>
              <a:t>(по</a:t>
            </a:r>
            <a:r>
              <a:rPr sz="1400" spc="25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423C67"/>
                </a:solidFill>
                <a:latin typeface="Microsoft Sans Serif"/>
                <a:cs typeface="Microsoft Sans Serif"/>
              </a:rPr>
              <a:t>решению </a:t>
            </a:r>
            <a:r>
              <a:rPr sz="1400" spc="-36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423C67"/>
                </a:solidFill>
                <a:latin typeface="Microsoft Sans Serif"/>
                <a:cs typeface="Microsoft Sans Serif"/>
              </a:rPr>
              <a:t>вуза)</a:t>
            </a:r>
            <a:endParaRPr sz="1400">
              <a:latin typeface="Microsoft Sans Serif"/>
              <a:cs typeface="Microsoft Sans Serif"/>
            </a:endParaRPr>
          </a:p>
          <a:p>
            <a:pPr marL="438784" indent="-344805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438784" algn="l"/>
                <a:tab pos="439420" algn="l"/>
              </a:tabLst>
            </a:pPr>
            <a:r>
              <a:rPr sz="1400" spc="-30" dirty="0">
                <a:solidFill>
                  <a:srgbClr val="423C67"/>
                </a:solidFill>
                <a:latin typeface="Microsoft Sans Serif"/>
                <a:cs typeface="Microsoft Sans Serif"/>
              </a:rPr>
              <a:t>Рецензия</a:t>
            </a:r>
            <a:r>
              <a:rPr sz="1400" spc="4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423C67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423C67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423C67"/>
                </a:solidFill>
                <a:latin typeface="Microsoft Sans Serif"/>
                <a:cs typeface="Microsoft Sans Serif"/>
              </a:rPr>
              <a:t>ВКР</a:t>
            </a:r>
            <a:endParaRPr sz="14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81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>
            <a:spLocks noChangeAspect="1"/>
          </p:cNvSpPr>
          <p:nvPr/>
        </p:nvSpPr>
        <p:spPr>
          <a:xfrm>
            <a:off x="-1006001" y="794096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369769" y="1196656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зданий детских садов</a:t>
            </a:r>
            <a:endParaRPr lang="ru-RU" sz="2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844824"/>
            <a:ext cx="6855990" cy="4479517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 bwMode="auto">
          <a:xfrm rot="5400000" flipH="1">
            <a:off x="3185822" y="-1400551"/>
            <a:ext cx="2255" cy="612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 bwMode="auto">
          <a:xfrm flipH="1">
            <a:off x="631006" y="1184455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>
            <a:spLocks noChangeAspect="1"/>
          </p:cNvSpPr>
          <p:nvPr/>
        </p:nvSpPr>
        <p:spPr>
          <a:xfrm>
            <a:off x="8847956" y="1556033"/>
            <a:ext cx="2016000" cy="201600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893432" y="2145880"/>
            <a:ext cx="2025191" cy="61470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тыс.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67911" y="2641712"/>
            <a:ext cx="2176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дошкольников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8847956" y="3717357"/>
            <a:ext cx="2016000" cy="201600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893432" y="4069273"/>
            <a:ext cx="2025191" cy="61470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815651" y="4562334"/>
            <a:ext cx="217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детских садов отремонтировано в 2023 году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"/>
          <p:cNvPicPr/>
          <p:nvPr/>
        </p:nvPicPr>
        <p:blipFill rotWithShape="1">
          <a:blip r:embed="rId3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5480" y="966108"/>
            <a:ext cx="9361041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поддержки педагогов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Ивановской области 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1173794" y="3171556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6141" y="1954140"/>
            <a:ext cx="2850716" cy="1163214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59998" y="1988840"/>
            <a:ext cx="3186290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Федеральная премия за достижения в педагогической деятельности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1296202" y="3697728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0752" y="4165964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чителей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84970" y="1964638"/>
            <a:ext cx="3404650" cy="1104322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33786" y="2063363"/>
            <a:ext cx="359576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Федеральная программа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«Земский учитель»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2020-2024 годы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4773964" y="3167141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4896372" y="3693313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20922" y="4161549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едагогов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3856833" y="6068052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руб. </a:t>
            </a:r>
            <a:endParaRPr lang="ru-RU" sz="3200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5927063" y="4385345"/>
            <a:ext cx="957704" cy="957704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5570618" y="4572181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5927063" y="5088451"/>
            <a:ext cx="1454520" cy="14545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5819026" y="5523695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2913" y="5484021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ru-RU" sz="2800" b="1" kern="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тыс.руб</a:t>
            </a:r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902857" y="1954140"/>
            <a:ext cx="3404650" cy="1114820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807299" y="2063363"/>
            <a:ext cx="359576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Ипотека</a:t>
            </a:r>
            <a:r>
              <a:rPr lang="en-US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молодых педагогов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2022-2023 </a:t>
            </a:r>
            <a:r>
              <a:rPr lang="ru-RU" sz="16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годы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16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8525061" y="3119247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647469" y="3645419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572019" y="4113655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едагогов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7534952" y="5343049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тыс. руб.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056167" y="5544351"/>
            <a:ext cx="54726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37131" y="5688367"/>
            <a:ext cx="329164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8"/>
          <p:cNvSpPr txBox="1"/>
          <p:nvPr/>
        </p:nvSpPr>
        <p:spPr>
          <a:xfrm>
            <a:off x="4280500" y="2149934"/>
            <a:ext cx="5248275" cy="496995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размеры </a:t>
            </a:r>
            <a:r>
              <a:rPr lang="ru-RU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коэффициентов с учетом сложности труда и </a:t>
            </a: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экономической дифференциации регионов </a:t>
            </a: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понятная </a:t>
            </a:r>
            <a:r>
              <a:rPr lang="ru-RU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заработной </a:t>
            </a: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платы</a:t>
            </a: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обязательный </a:t>
            </a:r>
            <a:r>
              <a:rPr lang="ru-RU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компенсационных и стимулирующих </a:t>
            </a:r>
            <a:r>
              <a:rPr lang="ru-RU" sz="20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выплат</a:t>
            </a:r>
          </a:p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6275" marR="5080">
              <a:lnSpc>
                <a:spcPts val="230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6275" marR="208915">
              <a:lnSpc>
                <a:spcPts val="230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6275" marR="208915">
              <a:lnSpc>
                <a:spcPts val="230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sz="2000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sz="20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Кольцо 9"/>
          <p:cNvSpPr/>
          <p:nvPr/>
        </p:nvSpPr>
        <p:spPr>
          <a:xfrm>
            <a:off x="3692510" y="2552858"/>
            <a:ext cx="370967" cy="346681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3692510" y="3881258"/>
            <a:ext cx="370967" cy="341388"/>
          </a:xfrm>
          <a:prstGeom prst="donut">
            <a:avLst>
              <a:gd name="adj" fmla="val 46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3775445" y="2678012"/>
            <a:ext cx="368278" cy="368278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3775445" y="3974156"/>
            <a:ext cx="368278" cy="36265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ольцо 13"/>
          <p:cNvSpPr/>
          <p:nvPr/>
        </p:nvSpPr>
        <p:spPr>
          <a:xfrm>
            <a:off x="3692510" y="4634909"/>
            <a:ext cx="370967" cy="329953"/>
          </a:xfrm>
          <a:prstGeom prst="donut">
            <a:avLst>
              <a:gd name="adj" fmla="val 460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3775445" y="4761105"/>
            <a:ext cx="368278" cy="350508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35560" y="1360245"/>
            <a:ext cx="6096000" cy="7335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ts val="2470"/>
              </a:lnSpc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ЕДИНЫЕ </a:t>
            </a: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ПОДХОДЫ К ФОРМИРОВАНИЮ ЗАРАБОТНОЙ ПЛАТЫ ПЕДАГОГОВ:</a:t>
            </a:r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-3049016" y="188640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8688288" y="4019532"/>
            <a:ext cx="3704630" cy="368694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616280" y="406927"/>
            <a:ext cx="3456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2"/>
          <p:cNvPicPr/>
          <p:nvPr/>
        </p:nvPicPr>
        <p:blipFill rotWithShape="1">
          <a:blip r:embed="rId4" cstate="print"/>
          <a:srcRect l="3791" r="74605" b="77111"/>
          <a:stretch/>
        </p:blipFill>
        <p:spPr>
          <a:xfrm>
            <a:off x="1631504" y="60513"/>
            <a:ext cx="1224136" cy="6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9"/>
          <a:stretch/>
        </p:blipFill>
        <p:spPr>
          <a:xfrm>
            <a:off x="108627" y="812577"/>
            <a:ext cx="12083373" cy="5916408"/>
          </a:xfrm>
          <a:prstGeom prst="rect">
            <a:avLst/>
          </a:prstGeom>
        </p:spPr>
      </p:pic>
      <p:sp>
        <p:nvSpPr>
          <p:cNvPr id="23" name="Овал 22"/>
          <p:cNvSpPr>
            <a:spLocks noChangeAspect="1"/>
          </p:cNvSpPr>
          <p:nvPr/>
        </p:nvSpPr>
        <p:spPr>
          <a:xfrm>
            <a:off x="8616280" y="4437112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-1300931" y="1268760"/>
            <a:ext cx="3704630" cy="368694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/>
          <p:cNvSpPr>
            <a:spLocks noChangeAspect="1"/>
          </p:cNvSpPr>
          <p:nvPr/>
        </p:nvSpPr>
        <p:spPr>
          <a:xfrm>
            <a:off x="-1990238" y="253411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591680" y="1734408"/>
            <a:ext cx="0" cy="72008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1611524" y="4815235"/>
            <a:ext cx="0" cy="72008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403548" y="2438971"/>
            <a:ext cx="2376264" cy="237626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endParaRPr lang="ru-RU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591680" y="1734408"/>
            <a:ext cx="43204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591680" y="5535315"/>
            <a:ext cx="43204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383768" y="2742520"/>
            <a:ext cx="43204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79812" y="3597608"/>
            <a:ext cx="43204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83768" y="4470712"/>
            <a:ext cx="43204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5556" y="3163169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kern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ЕДИНОЕ ОБРАЗОВАТЕЛЬНОЕ ПРОСТРАНСТВО</a:t>
            </a:r>
          </a:p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912160" y="1374368"/>
            <a:ext cx="302433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704248" y="2387770"/>
            <a:ext cx="302433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100292" y="3237568"/>
            <a:ext cx="302433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04248" y="4115961"/>
            <a:ext cx="354789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932004" y="5170084"/>
            <a:ext cx="302433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object 7"/>
          <p:cNvSpPr txBox="1">
            <a:spLocks/>
          </p:cNvSpPr>
          <p:nvPr/>
        </p:nvSpPr>
        <p:spPr>
          <a:xfrm>
            <a:off x="6248149" y="1556408"/>
            <a:ext cx="23920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1800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Обновление ФГОС</a:t>
            </a:r>
            <a:endParaRPr lang="ru-RU" sz="1800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bject 15"/>
          <p:cNvSpPr txBox="1"/>
          <p:nvPr/>
        </p:nvSpPr>
        <p:spPr>
          <a:xfrm>
            <a:off x="7424328" y="2597608"/>
            <a:ext cx="174898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ФООП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7643550" y="3441893"/>
            <a:ext cx="19378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Единые учебники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object 17"/>
          <p:cNvSpPr txBox="1"/>
          <p:nvPr/>
        </p:nvSpPr>
        <p:spPr>
          <a:xfrm>
            <a:off x="6807704" y="4187621"/>
            <a:ext cx="334098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Федеральная  государственная  информационная система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6210103" y="5253268"/>
            <a:ext cx="2383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93370" algn="ctr">
              <a:spcBef>
                <a:spcPts val="95"/>
              </a:spcBef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Единая система  воспитания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0252146" y="901609"/>
            <a:ext cx="936104" cy="83279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КИМ</a:t>
            </a:r>
          </a:p>
          <a:p>
            <a:pPr algn="ctr"/>
            <a:r>
              <a:rPr lang="ru-RU" dirty="0" smtClean="0"/>
              <a:t>ГИА</a:t>
            </a:r>
            <a:endParaRPr lang="ru-RU" dirty="0"/>
          </a:p>
        </p:txBody>
      </p:sp>
      <p:cxnSp>
        <p:nvCxnSpPr>
          <p:cNvPr id="44" name="Прямая соединительная линия 43"/>
          <p:cNvCxnSpPr>
            <a:stCxn id="28" idx="3"/>
            <a:endCxn id="40" idx="2"/>
          </p:cNvCxnSpPr>
          <p:nvPr/>
        </p:nvCxnSpPr>
        <p:spPr>
          <a:xfrm flipV="1">
            <a:off x="8936496" y="1318009"/>
            <a:ext cx="1315650" cy="4163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29" idx="3"/>
            <a:endCxn id="40" idx="3"/>
          </p:cNvCxnSpPr>
          <p:nvPr/>
        </p:nvCxnSpPr>
        <p:spPr>
          <a:xfrm flipV="1">
            <a:off x="9728584" y="1612447"/>
            <a:ext cx="660651" cy="113536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0" idx="3"/>
            <a:endCxn id="40" idx="4"/>
          </p:cNvCxnSpPr>
          <p:nvPr/>
        </p:nvCxnSpPr>
        <p:spPr>
          <a:xfrm flipV="1">
            <a:off x="10124628" y="1734408"/>
            <a:ext cx="595570" cy="18632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104112" y="406927"/>
            <a:ext cx="4968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8688288" y="4019532"/>
            <a:ext cx="3704630" cy="368694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9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88840"/>
            <a:ext cx="5999035" cy="4002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481" y="908720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Советник директора по воспитанию и взаимодействию с детскими общественными организациями </a:t>
            </a:r>
            <a:endParaRPr lang="ru-RU" sz="20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0056" y="2276872"/>
            <a:ext cx="5472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сентября 2023 года </a:t>
            </a: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введение должности в 156 </a:t>
            </a:r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общеобразовательных 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организациях региона, во всех профессиональных образовательных организациях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00056" y="3645024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сентября </a:t>
            </a:r>
            <a:r>
              <a:rPr lang="ru-RU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года </a:t>
            </a: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во всех общеобразовательных организациях Ивановской области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7831746" y="256490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 flipH="1">
            <a:off x="6642548" y="4706838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6600056" y="2052042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>
            <a:spLocks noChangeAspect="1"/>
          </p:cNvSpPr>
          <p:nvPr/>
        </p:nvSpPr>
        <p:spPr>
          <a:xfrm>
            <a:off x="8544272" y="-675456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-1968896" y="1480170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15480" y="966108"/>
            <a:ext cx="9361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Трудовое воспитание детей</a:t>
            </a:r>
            <a:endParaRPr lang="ru-RU" sz="20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 flipH="1">
            <a:off x="2279576" y="1134165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10060314" y="3229400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 bwMode="auto">
          <a:xfrm flipH="1">
            <a:off x="6096000" y="6597352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510981"/>
            <a:ext cx="7167102" cy="4810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>
            <a:spLocks noChangeAspect="1"/>
          </p:cNvSpPr>
          <p:nvPr/>
        </p:nvSpPr>
        <p:spPr>
          <a:xfrm>
            <a:off x="-2723965" y="13525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it-tehnik.ru/wp-content/uploads/sfer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29" y="364482"/>
            <a:ext cx="9996120" cy="36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a995336e8d172a0414aa089839506e636beae6a3-989587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54" y="3354647"/>
            <a:ext cx="4572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>
            <a:spLocks noChangeAspect="1"/>
          </p:cNvSpPr>
          <p:nvPr/>
        </p:nvSpPr>
        <p:spPr>
          <a:xfrm>
            <a:off x="8793698" y="4697494"/>
            <a:ext cx="4236949" cy="4216723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834" y="326210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Учебные симуляторы </a:t>
            </a:r>
          </a:p>
          <a:p>
            <a:endParaRPr lang="ru-RU" sz="2000" b="1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Электронные </a:t>
            </a: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дневники и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журналы </a:t>
            </a:r>
          </a:p>
          <a:p>
            <a:endParaRPr lang="ru-RU" sz="2000" b="1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 ресурсы</a:t>
            </a:r>
          </a:p>
          <a:p>
            <a:endParaRPr lang="ru-RU" sz="2000" b="1" i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Верифицированный </a:t>
            </a: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соответствие государственным образовательным стандартам учебный контент</a:t>
            </a:r>
            <a:endParaRPr lang="ru-RU" sz="2000" b="1" dirty="0">
              <a:solidFill>
                <a:schemeClr val="tx2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 bwMode="auto">
          <a:xfrm flipH="1">
            <a:off x="6950454" y="3354647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>
            <a:spLocks noChangeAspect="1"/>
          </p:cNvSpPr>
          <p:nvPr/>
        </p:nvSpPr>
        <p:spPr>
          <a:xfrm>
            <a:off x="-2129744" y="337963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avatars.mds.yandex.net/i?id=4e7f3f18cf2268f580c717dde915c86c_l-9671619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66" y="1457693"/>
            <a:ext cx="68496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 flipH="1">
            <a:off x="6023992" y="6525344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 bwMode="auto">
          <a:xfrm flipH="1">
            <a:off x="2367647" y="1196752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 bwMode="auto">
          <a:xfrm flipH="1">
            <a:off x="2655679" y="968976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 bwMode="auto">
          <a:xfrm flipH="1">
            <a:off x="9988782" y="3198940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>
            <a:spLocks noChangeAspect="1"/>
          </p:cNvSpPr>
          <p:nvPr/>
        </p:nvSpPr>
        <p:spPr>
          <a:xfrm>
            <a:off x="9795586" y="1788902"/>
            <a:ext cx="3739626" cy="3721774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29889" y="875261"/>
            <a:ext cx="9361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порядок аттестации педагогов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816" y="1430508"/>
            <a:ext cx="64695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 1 сентября 2023 г. вступит в силу </a:t>
            </a:r>
            <a:r>
              <a:rPr lang="ru-RU" dirty="0" smtClean="0">
                <a:solidFill>
                  <a:schemeClr val="tx2"/>
                </a:solidFill>
              </a:rPr>
              <a:t>приказ </a:t>
            </a:r>
            <a:r>
              <a:rPr lang="ru-RU" dirty="0" err="1" smtClean="0">
                <a:solidFill>
                  <a:schemeClr val="tx2"/>
                </a:solidFill>
              </a:rPr>
              <a:t>Минпросвещения</a:t>
            </a:r>
            <a:r>
              <a:rPr lang="ru-RU" dirty="0" smtClean="0">
                <a:solidFill>
                  <a:schemeClr val="tx2"/>
                </a:solidFill>
              </a:rPr>
              <a:t> России от </a:t>
            </a:r>
            <a:r>
              <a:rPr lang="ru-RU" dirty="0">
                <a:solidFill>
                  <a:schemeClr val="tx2"/>
                </a:solidFill>
              </a:rPr>
              <a:t>24 марта 2023 г. № 196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«</a:t>
            </a:r>
            <a:r>
              <a:rPr lang="ru-RU" dirty="0">
                <a:solidFill>
                  <a:schemeClr val="tx2"/>
                </a:solidFill>
              </a:rPr>
              <a:t>Об утверждении </a:t>
            </a:r>
            <a:r>
              <a:rPr lang="ru-RU" dirty="0" smtClean="0">
                <a:solidFill>
                  <a:schemeClr val="tx2"/>
                </a:solidFill>
              </a:rPr>
              <a:t>Порядка проведения </a:t>
            </a:r>
            <a:r>
              <a:rPr lang="ru-RU" dirty="0">
                <a:solidFill>
                  <a:schemeClr val="tx2"/>
                </a:solidFill>
              </a:rPr>
              <a:t>аттестации педагогических работников организаций</a:t>
            </a:r>
            <a:r>
              <a:rPr lang="ru-RU" dirty="0" smtClean="0">
                <a:solidFill>
                  <a:schemeClr val="tx2"/>
                </a:solidFill>
              </a:rPr>
              <a:t>, осуществляющих </a:t>
            </a:r>
            <a:r>
              <a:rPr lang="ru-RU" dirty="0">
                <a:solidFill>
                  <a:schemeClr val="tx2"/>
                </a:solidFill>
              </a:rPr>
              <a:t>образовательную деятельность»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 flipH="1">
            <a:off x="7913835" y="3274207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8050545" y="1474207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94" y="1353468"/>
            <a:ext cx="1320140" cy="17193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64096" y="44690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Новые 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квалификационные категории 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</a:t>
            </a: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-6865440" y="344393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88776" y="3212976"/>
            <a:ext cx="9361041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Приказом не устанавливаются сроки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действия квалификационных категорий</a:t>
            </a:r>
            <a:endParaRPr lang="ru-RU" sz="2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7408" y="5287560"/>
            <a:ext cx="2251167" cy="661720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99856" y="5289142"/>
            <a:ext cx="2251167" cy="661720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25181" y="5435336"/>
            <a:ext cx="2106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Педагог-наставник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3908" y="5435336"/>
            <a:ext cx="208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Педагог-методист</a:t>
            </a:r>
            <a:endParaRPr lang="ru-RU" dirty="0"/>
          </a:p>
        </p:txBody>
      </p:sp>
      <p:pic>
        <p:nvPicPr>
          <p:cNvPr id="7170" name="Picture 2" descr="Z:\! A !_Сотрудники ДО\Крылова А.В\Конференция  2023\Для презентации\20. ГПН мероприятия\_dpv3PivRm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654122"/>
            <a:ext cx="3810071" cy="2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3472" y="836712"/>
            <a:ext cx="9361041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Мотивирующий 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деятельности </a:t>
            </a:r>
            <a:r>
              <a:rPr lang="ru-RU" sz="2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органов исполнительной власти в сфере образования </a:t>
            </a:r>
            <a:endParaRPr lang="ru-RU" sz="2400" b="1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Минпросвещения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России и </a:t>
            </a:r>
            <a:r>
              <a:rPr lang="ru-RU" sz="2400" b="1" kern="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Рособрнадзора</a:t>
            </a:r>
            <a:endParaRPr lang="ru-RU" sz="24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82913" y="5164057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1122058" y="2703422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1244466" y="3229594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9016" y="3697830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субъектов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4248525" y="4264411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4644811" y="2703421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4767219" y="3229593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91769" y="3697829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6966827" y="2703794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7089235" y="3229966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13785" y="3698202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9487107" y="2703793"/>
            <a:ext cx="1915409" cy="1915409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9609515" y="3229965"/>
            <a:ext cx="1670594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30-32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534065" y="3698201"/>
            <a:ext cx="179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</a:t>
            </a:r>
            <a:endParaRPr lang="ru-RU" kern="0" dirty="0">
              <a:solidFill>
                <a:srgbClr val="1F497D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6678795" y="4264411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9199075" y="4272378"/>
            <a:ext cx="4140460" cy="58403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sz="28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703" y="5127575"/>
            <a:ext cx="9361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Ивановская область</a:t>
            </a:r>
            <a:endParaRPr lang="ru-RU" sz="24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 bwMode="auto">
          <a:xfrm flipH="1">
            <a:off x="232570" y="5456072"/>
            <a:ext cx="423988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3863752" y="2277072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0" y="622802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 2023 года в мотивирующий мониторинг будут включены показатели </a:t>
            </a:r>
            <a:r>
              <a:rPr lang="ru-RU" dirty="0" smtClean="0">
                <a:solidFill>
                  <a:srgbClr val="C00000"/>
                </a:solidFill>
              </a:rPr>
              <a:t>деятельности школ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>
            <a:spLocks noChangeAspect="1"/>
          </p:cNvSpPr>
          <p:nvPr/>
        </p:nvSpPr>
        <p:spPr>
          <a:xfrm>
            <a:off x="-1894952" y="737980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 bwMode="auto">
          <a:xfrm flipH="1">
            <a:off x="6216961" y="1034661"/>
            <a:ext cx="2256" cy="2034299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 bwMode="auto">
          <a:xfrm flipH="1">
            <a:off x="6888088" y="4653136"/>
            <a:ext cx="2256" cy="2034299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623392" y="3066705"/>
            <a:ext cx="5580621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 bwMode="auto">
          <a:xfrm flipH="1">
            <a:off x="6890344" y="4653136"/>
            <a:ext cx="4946629" cy="1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>
            <a:spLocks noChangeAspect="1"/>
          </p:cNvSpPr>
          <p:nvPr/>
        </p:nvSpPr>
        <p:spPr>
          <a:xfrm>
            <a:off x="7105709" y="4795268"/>
            <a:ext cx="2016000" cy="200637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7096518" y="5281449"/>
            <a:ext cx="2025191" cy="61176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756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56637" y="5756534"/>
            <a:ext cx="217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образовательных организаций 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9715975" y="4795268"/>
            <a:ext cx="2016000" cy="200637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F184B759-E19F-4D68-B737-25B76E7A5777}"/>
              </a:ext>
            </a:extLst>
          </p:cNvPr>
          <p:cNvSpPr/>
          <p:nvPr/>
        </p:nvSpPr>
        <p:spPr>
          <a:xfrm>
            <a:off x="9746806" y="5259555"/>
            <a:ext cx="2025191" cy="61176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3200" b="1" dirty="0" smtClean="0">
                <a:solidFill>
                  <a:srgbClr val="2592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</a:t>
            </a:r>
            <a:endParaRPr lang="ru-RU" sz="3200" kern="0" dirty="0">
              <a:solidFill>
                <a:srgbClr val="2592B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49101" y="5756533"/>
            <a:ext cx="217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объектов образования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124744"/>
            <a:ext cx="5020893" cy="3347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6" y="3172403"/>
            <a:ext cx="5327667" cy="35500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83986" y="1697867"/>
            <a:ext cx="4864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 новому учебному году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649101" y="5003884"/>
            <a:ext cx="2176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свыше</a:t>
            </a:r>
            <a:endParaRPr lang="ru-RU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05273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Образовательные ресурсы</a:t>
            </a:r>
            <a:endParaRPr lang="ru-RU" sz="24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antonova\Downloads\photo_2023-08-23_23-55-33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276871"/>
            <a:ext cx="3398147" cy="34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! A !_Сотрудники ДО\Крылова А.В\Конференция  2023\Для презентации\306-4e80e45f7c2db5fbbfa3d94b63d1280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254770"/>
            <a:ext cx="6339061" cy="3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7"/>
          <a:stretch/>
        </p:blipFill>
        <p:spPr>
          <a:xfrm>
            <a:off x="2063552" y="1109152"/>
            <a:ext cx="9474261" cy="54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>
            <a:spLocks noChangeAspect="1"/>
          </p:cNvSpPr>
          <p:nvPr/>
        </p:nvSpPr>
        <p:spPr>
          <a:xfrm>
            <a:off x="7516035" y="721169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-1610875" y="3217585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 bwMode="auto">
          <a:xfrm flipH="1">
            <a:off x="4367810" y="1340768"/>
            <a:ext cx="367240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3539717" y="5917018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 bwMode="auto">
          <a:xfrm flipH="1">
            <a:off x="4065849" y="6205050"/>
            <a:ext cx="4320479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 bwMode="auto">
          <a:xfrm flipH="1">
            <a:off x="4655840" y="1052736"/>
            <a:ext cx="3024336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24" y="1556792"/>
            <a:ext cx="6382844" cy="42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" y="1080957"/>
            <a:ext cx="2424584" cy="200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52736"/>
            <a:ext cx="2664296" cy="2135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1" y="4118240"/>
            <a:ext cx="2577229" cy="24174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800" y="2047713"/>
            <a:ext cx="2200275" cy="1885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897" y="2133438"/>
            <a:ext cx="2190750" cy="18002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934" y="4118240"/>
            <a:ext cx="2352675" cy="19335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1811" y="4270640"/>
            <a:ext cx="2219325" cy="1781175"/>
          </a:xfrm>
          <a:prstGeom prst="rect">
            <a:avLst/>
          </a:prstGeom>
        </p:spPr>
      </p:pic>
      <p:sp>
        <p:nvSpPr>
          <p:cNvPr id="22" name="Овал 21"/>
          <p:cNvSpPr>
            <a:spLocks noChangeAspect="1"/>
          </p:cNvSpPr>
          <p:nvPr/>
        </p:nvSpPr>
        <p:spPr>
          <a:xfrm>
            <a:off x="-549250" y="5002572"/>
            <a:ext cx="3704630" cy="368694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9628176" y="127282"/>
            <a:ext cx="3704630" cy="3686945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Picture 2" descr="1636137923_50-papik-pro-p-kvantorium-logotip-foto-53.png (960×321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64" y="1065061"/>
            <a:ext cx="3010431" cy="10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2B24856-01B8-8531-5A20-B2D8FE6B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6509" y="3520629"/>
            <a:ext cx="2502403" cy="8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04014" y="406927"/>
            <a:ext cx="5868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ОБРАЗОВАТЕЛЬНОЕ ПРОСТРАНСТВО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-2888462" y="667607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7672669" y="4797152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865572" y="2068086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86" y="1134274"/>
            <a:ext cx="5681472" cy="3788664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7320136" y="5314447"/>
            <a:ext cx="3711994" cy="1106533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391828" y="5513770"/>
            <a:ext cx="356860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посетили </a:t>
            </a:r>
          </a:p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тысяч детей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>
            <a:off x="6065905" y="1429544"/>
            <a:ext cx="0" cy="819002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7493" y="1713052"/>
            <a:ext cx="1512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«СОЛЯРИС»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1055" y="1005166"/>
            <a:ext cx="4864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выявления и поддержки одаренных детей</a:t>
            </a:r>
            <a:endParaRPr lang="ru-RU" sz="2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7" y="2492896"/>
            <a:ext cx="5330218" cy="35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>
            <a:spLocks noChangeAspect="1"/>
          </p:cNvSpPr>
          <p:nvPr/>
        </p:nvSpPr>
        <p:spPr>
          <a:xfrm>
            <a:off x="651546" y="1124744"/>
            <a:ext cx="6321598" cy="6291420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5356570" y="350687"/>
            <a:ext cx="5424764" cy="5398866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23019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87118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 bwMode="auto">
          <a:xfrm flipH="1">
            <a:off x="3829339" y="5951629"/>
            <a:ext cx="5328592" cy="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8" y="2344725"/>
            <a:ext cx="5214504" cy="3477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65" y="2351229"/>
            <a:ext cx="5239331" cy="349357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 bwMode="auto">
          <a:xfrm flipH="1">
            <a:off x="6157191" y="2592835"/>
            <a:ext cx="2255" cy="360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77836" y="1292440"/>
            <a:ext cx="7106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790700" algn="l"/>
              </a:tabLst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Выставка образования «</a:t>
            </a:r>
            <a:r>
              <a:rPr lang="ru-RU" sz="2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чись в Иванове»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/>
          <p:cNvSpPr>
            <a:spLocks noChangeAspect="1"/>
          </p:cNvSpPr>
          <p:nvPr/>
        </p:nvSpPr>
        <p:spPr>
          <a:xfrm>
            <a:off x="9133057" y="-454528"/>
            <a:ext cx="5121188" cy="5121188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-2241293" y="2471769"/>
            <a:ext cx="5051203" cy="5051203"/>
          </a:xfrm>
          <a:prstGeom prst="ellipse">
            <a:avLst/>
          </a:prstGeom>
          <a:solidFill>
            <a:srgbClr val="79C0E2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7795"/>
            <a:ext cx="959342" cy="71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407368" y="771894"/>
            <a:ext cx="11593290" cy="2341"/>
          </a:xfrm>
          <a:prstGeom prst="line">
            <a:avLst/>
          </a:prstGeom>
          <a:ln w="317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58976" y="4793083"/>
            <a:ext cx="2814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8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 и ИКТ</a:t>
            </a:r>
            <a:endParaRPr lang="ru-RU" sz="28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3404" y="3372018"/>
            <a:ext cx="290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8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 </a:t>
            </a:r>
            <a:endParaRPr lang="ru-RU" sz="28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8976" y="1871090"/>
            <a:ext cx="27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buClr>
                <a:srgbClr val="1F497D">
                  <a:lumMod val="50000"/>
                </a:srgbClr>
              </a:buClr>
              <a:tabLst>
                <a:tab pos="1790700" algn="l"/>
              </a:tabLst>
              <a:defRPr/>
            </a:pPr>
            <a:r>
              <a:rPr lang="ru-RU" sz="28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8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имия</a:t>
            </a:r>
            <a:endParaRPr lang="ru-RU" sz="28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 bwMode="auto">
          <a:xfrm flipH="1">
            <a:off x="5951984" y="4164691"/>
            <a:ext cx="2255" cy="1440000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 bwMode="auto">
          <a:xfrm flipH="1" flipV="1">
            <a:off x="5663952" y="5357856"/>
            <a:ext cx="2192422" cy="2256"/>
          </a:xfrm>
          <a:prstGeom prst="line">
            <a:avLst/>
          </a:prstGeom>
          <a:ln w="127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5113" r="30448" b="8657"/>
          <a:stretch/>
        </p:blipFill>
        <p:spPr>
          <a:xfrm>
            <a:off x="4223792" y="1676145"/>
            <a:ext cx="1296144" cy="1930989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983432" y="1472495"/>
            <a:ext cx="2765901" cy="1320411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2809563" y="399426"/>
            <a:ext cx="9320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tabLst>
                <a:tab pos="179070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СИСТЕМА ОБРАЗОВАНИЯ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Z:\! A !_Сотрудники ДО\Крылова А.В\Конференция  2023\Для презентации\13. Точки роста\DSC09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69" y="1256168"/>
            <a:ext cx="5851754" cy="3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/>
          <p:nvPr/>
        </p:nvSpPr>
        <p:spPr>
          <a:xfrm>
            <a:off x="983432" y="3047992"/>
            <a:ext cx="2765901" cy="1320411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83110" y="4609931"/>
            <a:ext cx="2765901" cy="1320411"/>
          </a:xfrm>
          <a:prstGeom prst="roundRect">
            <a:avLst>
              <a:gd name="adj" fmla="val 751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SVG &gt; символ стрела вверх - Свободное изображение и значок SVG. | SVG Sil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444" y1="22321" x2="12444" y2="22321"/>
                        <a14:foregroundMark x1="14222" y1="25446" x2="14222" y2="25446"/>
                        <a14:foregroundMark x1="16889" y1="31696" x2="16889" y2="32589"/>
                        <a14:foregroundMark x1="17778" y1="40625" x2="17778" y2="40625"/>
                        <a14:foregroundMark x1="16444" y1="37054" x2="50667" y2="82589"/>
                        <a14:foregroundMark x1="17333" y1="35268" x2="32444" y2="68304"/>
                        <a14:foregroundMark x1="35111" y1="73661" x2="35111" y2="73661"/>
                        <a14:foregroundMark x1="46667" y1="76339" x2="55556" y2="78571"/>
                        <a14:foregroundMark x1="60444" y1="79911" x2="66222" y2="82589"/>
                        <a14:foregroundMark x1="66667" y1="82589" x2="66667" y2="8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5509" flipH="1">
            <a:off x="2189832" y="4295048"/>
            <a:ext cx="2816891" cy="28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6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14551</TotalTime>
  <Words>1038</Words>
  <Application>Microsoft Office PowerPoint</Application>
  <PresentationFormat>Широкоэкранный</PresentationFormat>
  <Paragraphs>330</Paragraphs>
  <Slides>41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Microsoft Sans Serif</vt:lpstr>
      <vt:lpstr>Roboto</vt:lpstr>
      <vt:lpstr>Tahoma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образования Ивановской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Безбородова Н.В.</dc:creator>
  <cp:lastModifiedBy>Ольга</cp:lastModifiedBy>
  <cp:revision>1468</cp:revision>
  <cp:lastPrinted>2023-02-28T20:03:44Z</cp:lastPrinted>
  <dcterms:created xsi:type="dcterms:W3CDTF">2010-01-29T12:28:51Z</dcterms:created>
  <dcterms:modified xsi:type="dcterms:W3CDTF">2023-08-28T06:32:09Z</dcterms:modified>
</cp:coreProperties>
</file>